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3.xml" ContentType="application/vnd.openxmlformats-officedocument.themeOverride+xml"/>
  <Override PartName="/ppt/charts/chart32.xml" ContentType="application/vnd.openxmlformats-officedocument.drawingml.chart+xml"/>
  <Override PartName="/ppt/theme/themeOverride14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4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theme/themeOverride15.xml" ContentType="application/vnd.openxmlformats-officedocument.themeOverr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32"/>
  </p:notesMasterIdLst>
  <p:handoutMasterIdLst>
    <p:handoutMasterId r:id="rId133"/>
  </p:handoutMasterIdLst>
  <p:sldIdLst>
    <p:sldId id="433" r:id="rId2"/>
    <p:sldId id="504" r:id="rId3"/>
    <p:sldId id="502" r:id="rId4"/>
    <p:sldId id="503" r:id="rId5"/>
    <p:sldId id="500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316" r:id="rId16"/>
    <p:sldId id="519" r:id="rId17"/>
    <p:sldId id="303" r:id="rId18"/>
    <p:sldId id="317" r:id="rId19"/>
    <p:sldId id="319" r:id="rId20"/>
    <p:sldId id="320" r:id="rId21"/>
    <p:sldId id="323" r:id="rId22"/>
    <p:sldId id="324" r:id="rId23"/>
    <p:sldId id="322" r:id="rId24"/>
    <p:sldId id="326" r:id="rId25"/>
    <p:sldId id="328" r:id="rId26"/>
    <p:sldId id="329" r:id="rId27"/>
    <p:sldId id="330" r:id="rId28"/>
    <p:sldId id="332" r:id="rId29"/>
    <p:sldId id="334" r:id="rId30"/>
    <p:sldId id="335" r:id="rId31"/>
    <p:sldId id="336" r:id="rId32"/>
    <p:sldId id="338" r:id="rId33"/>
    <p:sldId id="342" r:id="rId34"/>
    <p:sldId id="344" r:id="rId35"/>
    <p:sldId id="345" r:id="rId36"/>
    <p:sldId id="347" r:id="rId37"/>
    <p:sldId id="341" r:id="rId38"/>
    <p:sldId id="348" r:id="rId39"/>
    <p:sldId id="349" r:id="rId40"/>
    <p:sldId id="351" r:id="rId41"/>
    <p:sldId id="352" r:id="rId42"/>
    <p:sldId id="353" r:id="rId43"/>
    <p:sldId id="354" r:id="rId44"/>
    <p:sldId id="615" r:id="rId45"/>
    <p:sldId id="401" r:id="rId46"/>
    <p:sldId id="570" r:id="rId47"/>
    <p:sldId id="571" r:id="rId48"/>
    <p:sldId id="595" r:id="rId49"/>
    <p:sldId id="596" r:id="rId50"/>
    <p:sldId id="572" r:id="rId51"/>
    <p:sldId id="573" r:id="rId52"/>
    <p:sldId id="597" r:id="rId53"/>
    <p:sldId id="598" r:id="rId54"/>
    <p:sldId id="574" r:id="rId55"/>
    <p:sldId id="601" r:id="rId56"/>
    <p:sldId id="599" r:id="rId57"/>
    <p:sldId id="600" r:id="rId58"/>
    <p:sldId id="575" r:id="rId59"/>
    <p:sldId id="576" r:id="rId60"/>
    <p:sldId id="580" r:id="rId61"/>
    <p:sldId id="584" r:id="rId62"/>
    <p:sldId id="518" r:id="rId63"/>
    <p:sldId id="441" r:id="rId64"/>
    <p:sldId id="602" r:id="rId65"/>
    <p:sldId id="614" r:id="rId66"/>
    <p:sldId id="442" r:id="rId67"/>
    <p:sldId id="603" r:id="rId68"/>
    <p:sldId id="443" r:id="rId69"/>
    <p:sldId id="604" r:id="rId70"/>
    <p:sldId id="444" r:id="rId71"/>
    <p:sldId id="605" r:id="rId72"/>
    <p:sldId id="445" r:id="rId73"/>
    <p:sldId id="606" r:id="rId74"/>
    <p:sldId id="446" r:id="rId75"/>
    <p:sldId id="607" r:id="rId76"/>
    <p:sldId id="447" r:id="rId77"/>
    <p:sldId id="608" r:id="rId78"/>
    <p:sldId id="448" r:id="rId79"/>
    <p:sldId id="613" r:id="rId80"/>
    <p:sldId id="611" r:id="rId81"/>
    <p:sldId id="612" r:id="rId82"/>
    <p:sldId id="589" r:id="rId83"/>
    <p:sldId id="585" r:id="rId84"/>
    <p:sldId id="590" r:id="rId85"/>
    <p:sldId id="406" r:id="rId86"/>
    <p:sldId id="586" r:id="rId87"/>
    <p:sldId id="591" r:id="rId88"/>
    <p:sldId id="587" r:id="rId89"/>
    <p:sldId id="592" r:id="rId90"/>
    <p:sldId id="588" r:id="rId91"/>
    <p:sldId id="434" r:id="rId92"/>
    <p:sldId id="437" r:id="rId93"/>
    <p:sldId id="521" r:id="rId94"/>
    <p:sldId id="295" r:id="rId95"/>
    <p:sldId id="520" r:id="rId96"/>
    <p:sldId id="407" r:id="rId97"/>
    <p:sldId id="408" r:id="rId98"/>
    <p:sldId id="409" r:id="rId99"/>
    <p:sldId id="523" r:id="rId100"/>
    <p:sldId id="524" r:id="rId101"/>
    <p:sldId id="525" r:id="rId102"/>
    <p:sldId id="526" r:id="rId103"/>
    <p:sldId id="527" r:id="rId104"/>
    <p:sldId id="528" r:id="rId105"/>
    <p:sldId id="529" r:id="rId106"/>
    <p:sldId id="530" r:id="rId107"/>
    <p:sldId id="531" r:id="rId108"/>
    <p:sldId id="533" r:id="rId109"/>
    <p:sldId id="534" r:id="rId110"/>
    <p:sldId id="532" r:id="rId111"/>
    <p:sldId id="535" r:id="rId112"/>
    <p:sldId id="536" r:id="rId113"/>
    <p:sldId id="537" r:id="rId114"/>
    <p:sldId id="538" r:id="rId115"/>
    <p:sldId id="539" r:id="rId116"/>
    <p:sldId id="540" r:id="rId117"/>
    <p:sldId id="541" r:id="rId118"/>
    <p:sldId id="542" r:id="rId119"/>
    <p:sldId id="543" r:id="rId120"/>
    <p:sldId id="544" r:id="rId121"/>
    <p:sldId id="545" r:id="rId122"/>
    <p:sldId id="546" r:id="rId123"/>
    <p:sldId id="547" r:id="rId124"/>
    <p:sldId id="548" r:id="rId125"/>
    <p:sldId id="549" r:id="rId126"/>
    <p:sldId id="566" r:id="rId127"/>
    <p:sldId id="568" r:id="rId128"/>
    <p:sldId id="593" r:id="rId129"/>
    <p:sldId id="594" r:id="rId130"/>
    <p:sldId id="522" r:id="rId1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081"/>
    <a:srgbClr val="FFFFFF"/>
    <a:srgbClr val="009900"/>
    <a:srgbClr val="CC0000"/>
    <a:srgbClr val="FFFF00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79" autoAdjust="0"/>
  </p:normalViewPr>
  <p:slideViewPr>
    <p:cSldViewPr>
      <p:cViewPr>
        <p:scale>
          <a:sx n="86" d="100"/>
          <a:sy n="86" d="100"/>
        </p:scale>
        <p:origin x="-10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6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101;&#1080;&#1088;%20&#1084;&#1091;&#1094;&#1072;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zarova_d\Desktop\&#1087;&#1077;&#1088;&#1074;&#1099;&#1081;%20&#1082;&#1091;&#1088;&#1089;%202019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3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101;&#1080;&#1088;%20&#1084;&#1091;&#1094;&#1072;.xlsx" TargetMode="External"/><Relationship Id="rId1" Type="http://schemas.openxmlformats.org/officeDocument/2006/relationships/themeOverride" Target="../theme/themeOverride14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8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9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0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21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22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23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2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25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26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27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30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31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33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35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37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39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Excel41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Excel43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Excel4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5.xm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Excel45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_____Microsoft_Excel46.xlsx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_____Microsoft_Excel47.xlsx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_____Microsoft_Excel48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_____Microsoft_Excel49.xlsx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_____Microsoft_Excel50.xlsx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_____Microsoft_Excel51.xlsx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_____Microsoft_Excel52.xlsx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_____Microsoft_Excel53.xlsx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_____Microsoft_Excel5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6.xm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_____Microsoft_Excel55.xlsx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_____Microsoft_Excel56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77;&#1079;&#1091;&#1083;&#1100;&#1090;&#1072;&#1090;&#1099;%20&#1080;&#1089;&#1089;&#1083;&#1077;&#1076;&#1086;&#1074;&#1072;&#1085;&#1080;&#1103;\&#1088;&#1077;&#1079;&#1091;&#1083;&#1100;&#1090;&#1072;&#1090;&#1099;%20&#1076;&#1083;&#1103;%20&#1087;&#1088;&#1077;&#1087;&#1086;&#1076;&#1072;&#1074;&#1072;&#1090;&#1077;&#1083;&#1077;&#1081;\&#1075;&#1090;&#1082;\&#1101;&#1080;&#1088;%20&#1082;&#1090;&#1075;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77;&#1079;&#1091;&#1083;&#1100;&#1090;&#1072;&#1090;&#1099;%20&#1080;&#1089;&#1089;&#1083;&#1077;&#1076;&#1086;&#1074;&#1072;&#1085;&#1080;&#1103;\&#1088;&#1077;&#1079;&#1091;&#1083;&#1100;&#1090;&#1072;&#1090;&#1099;%20&#1076;&#1083;&#1103;%20&#1087;&#1088;&#1077;&#1087;&#1086;&#1076;&#1072;&#1074;&#1072;&#1090;&#1077;&#1083;&#1077;&#1081;\&#1075;&#1090;&#1082;\&#1101;&#1080;&#1088;%20&#1082;&#1090;&#1075;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77;&#1079;&#1091;&#1083;&#1100;&#1090;&#1072;&#1090;&#1099;%20&#1080;&#1089;&#1089;&#1083;&#1077;&#1076;&#1086;&#1074;&#1072;&#1085;&#1080;&#1103;\&#1088;&#1077;&#1079;&#1091;&#1083;&#1100;&#1090;&#1072;&#1090;&#1099;%20&#1076;&#1083;&#1103;%20&#1087;&#1088;&#1077;&#1087;&#1086;&#1076;&#1072;&#1074;&#1072;&#1090;&#1077;&#1083;&#1077;&#1081;\&#1075;&#1090;&#1082;\&#1101;&#1080;&#1088;%20&#1082;&#1090;&#1075;.xlsx" TargetMode="Externa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88;&#1077;&#1079;&#1091;&#1083;&#1100;&#1090;&#1072;&#1090;&#1099;%20&#1080;&#1089;&#1089;&#1083;&#1077;&#1076;&#1086;&#1074;&#1072;&#1085;&#1080;&#1103;\&#1088;&#1077;&#1079;&#1091;&#1083;&#1100;&#1090;&#1072;&#1090;&#1099;%20&#1076;&#1083;&#1103;%20&#1087;&#1088;&#1077;&#1087;&#1086;&#1076;&#1072;&#1074;&#1072;&#1090;&#1077;&#1083;&#1077;&#1081;\&#1075;&#1090;&#1082;\&#1101;&#1080;&#1088;%20&#1082;&#1090;&#1075;.xlsx" TargetMode="External"/><Relationship Id="rId1" Type="http://schemas.openxmlformats.org/officeDocument/2006/relationships/themeOverride" Target="../theme/themeOverride15.xm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043;&#1058;&#1050;%202019\&#1101;&#1080;&#1088;%20&#1082;&#1090;&#1075;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043;&#1058;&#1050;%202019\&#1101;&#1080;&#1088;%20&#1082;&#1090;&#1075;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043;&#1058;&#1050;%202019\&#1101;&#1080;&#1088;%20&#1082;&#1090;&#1075;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043;&#1058;&#1050;%202019\&#1101;&#1080;&#1088;%20&#1082;&#1090;&#1075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zarova_d\Desktop\&#1087;&#1077;&#1088;&#1074;&#1099;&#1081;%20&#1082;&#1091;&#1088;&#1089;%202019.xlsx" TargetMode="External"/><Relationship Id="rId1" Type="http://schemas.openxmlformats.org/officeDocument/2006/relationships/themeOverride" Target="../theme/themeOverride7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043;&#1058;&#1050;%202019\&#1101;&#1080;&#1088;%20&#1082;&#1090;&#1075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\Staff\Emp\nazarova_d\&#1088;&#1077;&#1079;&#1091;&#1083;&#1100;&#1090;&#1072;&#1090;&#1099;%20&#1080;&#1089;&#1089;&#1083;&#1077;&#1076;&#1086;&#1074;&#1072;&#1085;&#1080;&#1103;\&#1080;&#1089;&#1089;&#1083;&#1077;&#1076;&#1086;&#1074;&#1072;&#1085;&#1080;&#1077;%202019\&#1087;&#1077;&#1088;&#1074;&#1099;&#1081;%20&#1082;&#1091;&#1088;&#1089;%202019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спектр личности студентов ВА 118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AD-452A-A5A9-2B2F5E99D2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AD-452A-A5A9-2B2F5E99D2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AD-452A-A5A9-2B2F5E99D2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AD-452A-A5A9-2B2F5E99D212}"/>
              </c:ext>
            </c:extLst>
          </c:dPt>
          <c:dLbls>
            <c:spPr>
              <a:noFill/>
              <a:ln w="2537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17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организатор</c:v>
                </c:pt>
                <c:pt idx="1">
                  <c:v>авантюрист</c:v>
                </c:pt>
                <c:pt idx="2">
                  <c:v>донор</c:v>
                </c:pt>
                <c:pt idx="3">
                  <c:v>мыслитель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AD-452A-A5A9-2B2F5E99D21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plotVisOnly val="1"/>
    <c:dispBlanksAs val="zero"/>
    <c:showDLblsOverMax val="0"/>
  </c:chart>
  <c:spPr>
    <a:solidFill>
      <a:schemeClr val="bg1"/>
    </a:solidFill>
    <a:ln w="9517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Высокая + умеренная степени развития способов познания студентов первого курса 201</a:t>
            </a:r>
            <a:r>
              <a:rPr lang="en-US" sz="2000" dirty="0"/>
              <a:t>9</a:t>
            </a:r>
            <a:r>
              <a:rPr lang="ru-RU" sz="2000" dirty="0"/>
              <a:t> МУЦА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муца!$B$40:$I$40</c:f>
              <c:strCache>
                <c:ptCount val="8"/>
                <c:pt idx="0">
                  <c:v>Физико-кинестетический</c:v>
                </c:pt>
                <c:pt idx="1">
                  <c:v>Вербально-лингвистический</c:v>
                </c:pt>
                <c:pt idx="2">
                  <c:v>Визуально-пространственный</c:v>
                </c:pt>
                <c:pt idx="3">
                  <c:v>Логико-математический</c:v>
                </c:pt>
                <c:pt idx="4">
                  <c:v>Музыкальный</c:v>
                </c:pt>
                <c:pt idx="5">
                  <c:v>Внутриличностный</c:v>
                </c:pt>
                <c:pt idx="6">
                  <c:v>Межличностный</c:v>
                </c:pt>
                <c:pt idx="7">
                  <c:v>Природный</c:v>
                </c:pt>
              </c:strCache>
            </c:strRef>
          </c:cat>
          <c:val>
            <c:numRef>
              <c:f>муца!$B$41:$I$41</c:f>
              <c:numCache>
                <c:formatCode>General</c:formatCode>
                <c:ptCount val="8"/>
                <c:pt idx="0">
                  <c:v>70</c:v>
                </c:pt>
                <c:pt idx="1">
                  <c:v>84</c:v>
                </c:pt>
                <c:pt idx="2">
                  <c:v>70</c:v>
                </c:pt>
                <c:pt idx="3">
                  <c:v>73</c:v>
                </c:pt>
                <c:pt idx="4">
                  <c:v>80</c:v>
                </c:pt>
                <c:pt idx="5">
                  <c:v>89</c:v>
                </c:pt>
                <c:pt idx="6">
                  <c:v>88</c:v>
                </c:pt>
                <c:pt idx="7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DF-416E-BA07-D965E13E3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17760"/>
        <c:axId val="27319296"/>
      </c:barChart>
      <c:catAx>
        <c:axId val="2731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319296"/>
        <c:crosses val="autoZero"/>
        <c:auto val="1"/>
        <c:lblAlgn val="ctr"/>
        <c:lblOffset val="100"/>
        <c:noMultiLvlLbl val="0"/>
      </c:catAx>
      <c:valAx>
        <c:axId val="27319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317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Спектр</a:t>
            </a:r>
            <a:r>
              <a:rPr lang="ru-RU" sz="2400" baseline="0" dirty="0"/>
              <a:t> личности студентов первого курса МУЦА 2019</a:t>
            </a:r>
            <a:endParaRPr lang="ru-RU" sz="2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муца!$C$59:$F$59</c:f>
              <c:strCache>
                <c:ptCount val="4"/>
                <c:pt idx="0">
                  <c:v>организатор</c:v>
                </c:pt>
                <c:pt idx="1">
                  <c:v>авантюрист</c:v>
                </c:pt>
                <c:pt idx="2">
                  <c:v>донор</c:v>
                </c:pt>
                <c:pt idx="3">
                  <c:v>мыслитель</c:v>
                </c:pt>
              </c:strCache>
            </c:strRef>
          </c:cat>
          <c:val>
            <c:numRef>
              <c:f>муца!$C$60:$F$60</c:f>
              <c:numCache>
                <c:formatCode>General</c:formatCode>
                <c:ptCount val="4"/>
                <c:pt idx="0">
                  <c:v>30</c:v>
                </c:pt>
                <c:pt idx="1">
                  <c:v>21</c:v>
                </c:pt>
                <c:pt idx="2">
                  <c:v>21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3-4576-9395-5A08CC8414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Спектр личности PED 119</c:v>
                </c:pt>
              </c:strCache>
            </c:strRef>
          </c:tx>
          <c:dLbls>
            <c:dLbl>
              <c:idx val="2"/>
              <c:layout>
                <c:manualLayout>
                  <c:x val="2.4122415841108958E-2"/>
                  <c:y val="-1.27684679818664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A3-46F7-98FD-11831B0D4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организатор</c:v>
                </c:pt>
                <c:pt idx="1">
                  <c:v>авантюрист</c:v>
                </c:pt>
                <c:pt idx="2">
                  <c:v>донор</c:v>
                </c:pt>
                <c:pt idx="3">
                  <c:v>мыслитель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A3-46F7-98FD-11831B0D4CC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baseline="0" dirty="0"/>
              <a:t>Высокая + умеренная степени развития способов познания студентов первого курса 201</a:t>
            </a:r>
            <a:r>
              <a:rPr lang="en-US" sz="2000" b="1" i="0" baseline="0" dirty="0"/>
              <a:t>9</a:t>
            </a:r>
            <a:r>
              <a:rPr lang="ru-RU" sz="2000" b="1" i="0" baseline="0" dirty="0"/>
              <a:t> ГТК</a:t>
            </a:r>
            <a:endParaRPr lang="ru-RU" sz="2000" dirty="0"/>
          </a:p>
        </c:rich>
      </c:tx>
      <c:layout>
        <c:manualLayout>
          <c:xMode val="edge"/>
          <c:yMode val="edge"/>
          <c:x val="0.126891468507975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06466382801107"/>
          <c:y val="0.19503055499821909"/>
          <c:w val="0.8648185712213261"/>
          <c:h val="0.4038582975989947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гтк!$B$29:$I$29</c:f>
              <c:strCache>
                <c:ptCount val="8"/>
                <c:pt idx="0">
                  <c:v>Физико-кинестетический</c:v>
                </c:pt>
                <c:pt idx="1">
                  <c:v>Вербально-лингвистический</c:v>
                </c:pt>
                <c:pt idx="2">
                  <c:v>Визуально-пространственный</c:v>
                </c:pt>
                <c:pt idx="3">
                  <c:v>Логико-математический</c:v>
                </c:pt>
                <c:pt idx="4">
                  <c:v>Музыкальный</c:v>
                </c:pt>
                <c:pt idx="5">
                  <c:v>Внутриличностный</c:v>
                </c:pt>
                <c:pt idx="6">
                  <c:v>Межличностный</c:v>
                </c:pt>
                <c:pt idx="7">
                  <c:v>Природный</c:v>
                </c:pt>
              </c:strCache>
            </c:strRef>
          </c:cat>
          <c:val>
            <c:numRef>
              <c:f>гтк!$B$30:$I$30</c:f>
              <c:numCache>
                <c:formatCode>General</c:formatCode>
                <c:ptCount val="8"/>
                <c:pt idx="0">
                  <c:v>79</c:v>
                </c:pt>
                <c:pt idx="1">
                  <c:v>86</c:v>
                </c:pt>
                <c:pt idx="2">
                  <c:v>68</c:v>
                </c:pt>
                <c:pt idx="3">
                  <c:v>86</c:v>
                </c:pt>
                <c:pt idx="4">
                  <c:v>69</c:v>
                </c:pt>
                <c:pt idx="5">
                  <c:v>96</c:v>
                </c:pt>
                <c:pt idx="6">
                  <c:v>90</c:v>
                </c:pt>
                <c:pt idx="7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B5-486F-9D28-5887EAD3D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78944"/>
        <c:axId val="68993024"/>
      </c:barChart>
      <c:catAx>
        <c:axId val="6897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993024"/>
        <c:crosses val="autoZero"/>
        <c:auto val="1"/>
        <c:lblAlgn val="ctr"/>
        <c:lblOffset val="100"/>
        <c:noMultiLvlLbl val="0"/>
      </c:catAx>
      <c:valAx>
        <c:axId val="68993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897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Спектр</a:t>
            </a:r>
            <a:r>
              <a:rPr lang="ru-RU" sz="2800" baseline="0" dirty="0"/>
              <a:t> личности студентов первого куса ГТК 2019</a:t>
            </a:r>
            <a:endParaRPr lang="ru-RU" sz="2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340074137240926"/>
                  <c:y val="7.3453093665320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C4-47C1-8E58-95E218617BDB}"/>
                </c:ext>
              </c:extLst>
            </c:dLbl>
            <c:dLbl>
              <c:idx val="1"/>
              <c:layout>
                <c:manualLayout>
                  <c:x val="8.6637780029252348E-2"/>
                  <c:y val="-0.164192984420793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4-47C1-8E58-95E218617BDB}"/>
                </c:ext>
              </c:extLst>
            </c:dLbl>
            <c:dLbl>
              <c:idx val="2"/>
              <c:layout>
                <c:manualLayout>
                  <c:x val="0.12292155813810964"/>
                  <c:y val="3.85814861911911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C4-47C1-8E58-95E218617BDB}"/>
                </c:ext>
              </c:extLst>
            </c:dLbl>
            <c:dLbl>
              <c:idx val="3"/>
              <c:layout>
                <c:manualLayout>
                  <c:x val="0.1225593717124835"/>
                  <c:y val="0.17106184088963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C4-47C1-8E58-95E218617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гтк!$C$48:$F$48</c:f>
              <c:strCache>
                <c:ptCount val="4"/>
                <c:pt idx="0">
                  <c:v>организатор</c:v>
                </c:pt>
                <c:pt idx="1">
                  <c:v>авантюрист</c:v>
                </c:pt>
                <c:pt idx="2">
                  <c:v>донор</c:v>
                </c:pt>
                <c:pt idx="3">
                  <c:v>мыслитель</c:v>
                </c:pt>
              </c:strCache>
            </c:strRef>
          </c:cat>
          <c:val>
            <c:numRef>
              <c:f>гтк!$C$49:$F$49</c:f>
              <c:numCache>
                <c:formatCode>General</c:formatCode>
                <c:ptCount val="4"/>
                <c:pt idx="0">
                  <c:v>42</c:v>
                </c:pt>
                <c:pt idx="1">
                  <c:v>33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C4-47C1-8E58-95E218617B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Этическое и интеллектуальное развитие студентов первого курса 2018</a:t>
            </a:r>
            <a:endParaRPr lang="ru-RU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57155494988529"/>
          <c:y val="0.27455505936507962"/>
          <c:w val="0.44510255877929056"/>
          <c:h val="0.632045132522612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 IUCA Freshmen-2018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151-4264-9E78-C041FFAC494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151-4264-9E78-C041FFAC494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151-4264-9E78-C041FFAC494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151-4264-9E78-C041FFAC494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position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52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51-4264-9E78-C041FFAC49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1729786941189311"/>
          <c:y val="0.44702838944139428"/>
          <c:w val="0.23756593716924623"/>
          <c:h val="0.3876977784724800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54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effectLst>
                  <a:outerShdw blurRad="50800" dist="38100" algn="tr" rotWithShape="0">
                    <a:srgbClr val="000000">
                      <a:alpha val="40000"/>
                    </a:srgbClr>
                  </a:outerShdw>
                </a:effectLst>
              </a:rPr>
              <a:t>Этическое и интеллектуальное развитие студентов второго курса 2019</a:t>
            </a:r>
            <a:endParaRPr lang="ru-RU" sz="1400" b="1" i="0" baseline="0" dirty="0"/>
          </a:p>
        </c:rich>
      </c:tx>
      <c:layout>
        <c:manualLayout>
          <c:xMode val="edge"/>
          <c:yMode val="edge"/>
          <c:x val="0.23305746823488069"/>
          <c:y val="3.49204810937094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545713035870516E-2"/>
          <c:y val="0.29722586049011002"/>
          <c:w val="0.5827530621172351"/>
          <c:h val="0.556659583274223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8D6-4ABF-BCEA-B059762161C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D6-4ABF-BCEA-B059762161C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D6-4ABF-BCEA-B059762161C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D6-4ABF-BCEA-B059762161C9}"/>
              </c:ext>
            </c:extLst>
          </c:dPt>
          <c:dLbls>
            <c:spPr>
              <a:noFill/>
              <a:ln w="25331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45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D6-4ABF-BCEA-B05976216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8">
          <a:noFill/>
        </a:ln>
      </c:spPr>
    </c:plotArea>
    <c:legend>
      <c:legendPos val="r"/>
      <c:overlay val="0"/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Первый курс (2018 )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0A-4A9E-B798-0D0659C967A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0A-4A9E-B798-0D0659C967A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0A-4A9E-B798-0D0659C967A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0A-4A9E-B798-0D0659C967AA}"/>
              </c:ext>
            </c:extLst>
          </c:dPt>
          <c:dLbls>
            <c:spPr>
              <a:noFill/>
              <a:ln w="25354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0A-4A9E-B798-0D0659C96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4">
          <a:noFill/>
        </a:ln>
      </c:spPr>
    </c:plotArea>
    <c:legend>
      <c:legendPos val="r"/>
      <c:overlay val="0"/>
      <c:txPr>
        <a:bodyPr/>
        <a:lstStyle/>
        <a:p>
          <a:pPr>
            <a:defRPr sz="1595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 курс (2019г)</a:t>
            </a:r>
            <a:endParaRPr lang="en-US" dirty="0"/>
          </a:p>
          <a:p>
            <a:pPr>
              <a:defRPr/>
            </a:pPr>
            <a:r>
              <a:rPr lang="en-US" dirty="0"/>
              <a:t>(The</a:t>
            </a:r>
            <a:r>
              <a:rPr lang="en-US" baseline="0" dirty="0"/>
              <a:t>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(2019г)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87B-423E-A1B1-FDDAFFEF460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87B-423E-A1B1-FDDAFFEF460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87B-423E-A1B1-FDDAFFEF460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87B-423E-A1B1-FDDAFFEF4606}"/>
              </c:ext>
            </c:extLst>
          </c:dPt>
          <c:dLbls>
            <c:spPr>
              <a:noFill/>
              <a:ln w="25324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7B-423E-A1B1-FDDAFFEF4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2">
          <a:noFill/>
        </a:ln>
      </c:spPr>
    </c:plotArea>
    <c:legend>
      <c:legendPos val="r"/>
      <c:overlay val="0"/>
      <c:txPr>
        <a:bodyPr/>
        <a:lstStyle/>
        <a:p>
          <a:pPr>
            <a:defRPr sz="1594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Первый курс</a:t>
            </a:r>
            <a:r>
              <a:rPr lang="en-US" baseline="0" dirty="0"/>
              <a:t> </a:t>
            </a:r>
            <a:r>
              <a:rPr lang="ru-RU" baseline="0" dirty="0"/>
              <a:t> (2018)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4AB-4389-83CA-D3D168AF800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4AB-4389-83CA-D3D168AF800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4AB-4389-83CA-D3D168AF800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4AB-4389-83CA-D3D168AF8008}"/>
              </c:ext>
            </c:extLst>
          </c:dPt>
          <c:dLbls>
            <c:spPr>
              <a:noFill/>
              <a:ln w="25354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AB-4389-83CA-D3D168AF8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4">
          <a:noFill/>
        </a:ln>
      </c:spPr>
    </c:plotArea>
    <c:legend>
      <c:legendPos val="r"/>
      <c:overlay val="0"/>
      <c:txPr>
        <a:bodyPr/>
        <a:lstStyle/>
        <a:p>
          <a:pPr>
            <a:defRPr sz="13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/>
              <a:t>Соотношение студентов первого курса </a:t>
            </a:r>
            <a:r>
              <a:rPr lang="en-US" sz="1200" b="1" i="0" baseline="0" dirty="0"/>
              <a:t> </a:t>
            </a:r>
            <a:r>
              <a:rPr lang="ru-RU" sz="1200" b="1" i="0" baseline="0" dirty="0"/>
              <a:t>ГТК по активному и рефлективному стилям познания</a:t>
            </a:r>
            <a:endParaRPr lang="ru-RU" sz="1200" dirty="0"/>
          </a:p>
        </c:rich>
      </c:tx>
      <c:layout>
        <c:manualLayout>
          <c:xMode val="edge"/>
          <c:yMode val="edge"/>
          <c:x val="0.14526432510908568"/>
          <c:y val="5.285248293171252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ru-RU" sz="1400" dirty="0"/>
                      <a:t>рефлективный
54%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221-491E-8AFF-0D9FBF8DF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гтк!$C$2:$D$2</c:f>
              <c:strCache>
                <c:ptCount val="2"/>
                <c:pt idx="0">
                  <c:v>активный</c:v>
                </c:pt>
                <c:pt idx="1">
                  <c:v>рефлективный</c:v>
                </c:pt>
              </c:strCache>
            </c:strRef>
          </c:cat>
          <c:val>
            <c:numRef>
              <c:f>гтк!$C$3:$D$3</c:f>
              <c:numCache>
                <c:formatCode>General</c:formatCode>
                <c:ptCount val="2"/>
                <c:pt idx="0">
                  <c:v>41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21-491E-8AFF-0D9FBF8DF38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</a:t>
            </a:r>
            <a:r>
              <a:rPr lang="ru-RU" baseline="0" dirty="0"/>
              <a:t> курс</a:t>
            </a:r>
            <a:r>
              <a:rPr lang="en-US" dirty="0"/>
              <a:t> </a:t>
            </a:r>
            <a:r>
              <a:rPr lang="ru-RU" dirty="0"/>
              <a:t> (2019)</a:t>
            </a:r>
            <a:endParaRPr lang="en-US" dirty="0"/>
          </a:p>
          <a:p>
            <a:pPr>
              <a:defRPr/>
            </a:pPr>
            <a:r>
              <a:rPr lang="en-US" dirty="0"/>
              <a:t>(The</a:t>
            </a:r>
            <a:r>
              <a:rPr lang="en-US" baseline="0" dirty="0"/>
              <a:t>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(2019г)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EC-49B9-BD13-1EDDAA8E98B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9EC-49B9-BD13-1EDDAA8E98B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9EC-49B9-BD13-1EDDAA8E98B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9EC-49B9-BD13-1EDDAA8E98BE}"/>
              </c:ext>
            </c:extLst>
          </c:dPt>
          <c:dLbls>
            <c:spPr>
              <a:noFill/>
              <a:ln w="2526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EC-49B9-BD13-1EDDAA8E9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30">
          <a:noFill/>
        </a:ln>
      </c:spPr>
    </c:plotArea>
    <c:legend>
      <c:legendPos val="r"/>
      <c:overlay val="0"/>
      <c:txPr>
        <a:bodyPr/>
        <a:lstStyle/>
        <a:p>
          <a:pPr>
            <a:defRPr sz="139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Первый курс</a:t>
            </a:r>
            <a:r>
              <a:rPr lang="en-US" baseline="0" dirty="0"/>
              <a:t> (</a:t>
            </a:r>
            <a:r>
              <a:rPr lang="ru-RU" baseline="0" dirty="0"/>
              <a:t>2018</a:t>
            </a:r>
            <a:r>
              <a:rPr lang="en-US" baseline="0" dirty="0"/>
              <a:t>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7BF-484D-A114-67173D2DBB6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BF-484D-A114-67173D2DBB6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BF-484D-A114-67173D2DBB6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BF-484D-A114-67173D2DBB6E}"/>
              </c:ext>
            </c:extLst>
          </c:dPt>
          <c:dLbls>
            <c:spPr>
              <a:noFill/>
              <a:ln w="25343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BF-484D-A114-67173D2D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3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 курс (2019)</a:t>
            </a:r>
            <a:endParaRPr lang="en-US" dirty="0"/>
          </a:p>
          <a:p>
            <a:pPr>
              <a:defRPr/>
            </a:pPr>
            <a:r>
              <a:rPr lang="en-US" dirty="0"/>
              <a:t>(The</a:t>
            </a:r>
            <a:r>
              <a:rPr lang="en-US" baseline="0" dirty="0"/>
              <a:t>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(2019г)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49B-432A-B4BF-1D1D4207D15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9B-432A-B4BF-1D1D4207D15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49B-432A-B4BF-1D1D4207D15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49B-432A-B4BF-1D1D4207D153}"/>
              </c:ext>
            </c:extLst>
          </c:dPt>
          <c:dLbls>
            <c:spPr>
              <a:noFill/>
              <a:ln w="25286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9B-432A-B4BF-1D1D4207D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3">
          <a:noFill/>
        </a:ln>
      </c:spPr>
    </c:plotArea>
    <c:legend>
      <c:legendPos val="r"/>
      <c:overlay val="0"/>
      <c:txPr>
        <a:bodyPr/>
        <a:lstStyle/>
        <a:p>
          <a:pPr>
            <a:defRPr sz="159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Первый курс (2018 )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EB7-4BF4-BA3C-4DD4094D22E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EB7-4BF4-BA3C-4DD4094D22E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EB7-4BF4-BA3C-4DD4094D22E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EB7-4BF4-BA3C-4DD4094D22E7}"/>
              </c:ext>
            </c:extLst>
          </c:dPt>
          <c:dLbls>
            <c:spPr>
              <a:noFill/>
              <a:ln w="25363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B7-4BF4-BA3C-4DD4094D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3">
          <a:noFill/>
        </a:ln>
      </c:spPr>
    </c:plotArea>
    <c:legend>
      <c:legendPos val="r"/>
      <c:overlay val="0"/>
      <c:txPr>
        <a:bodyPr/>
        <a:lstStyle/>
        <a:p>
          <a:pPr>
            <a:defRPr sz="1397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 курс</a:t>
            </a:r>
            <a:r>
              <a:rPr lang="en-US" baseline="0" dirty="0"/>
              <a:t> </a:t>
            </a:r>
            <a:r>
              <a:rPr lang="ru-RU" dirty="0"/>
              <a:t> (2019)</a:t>
            </a:r>
            <a:endParaRPr lang="en-US" dirty="0"/>
          </a:p>
          <a:p>
            <a:pPr>
              <a:defRPr/>
            </a:pPr>
            <a:r>
              <a:rPr lang="en-US" dirty="0"/>
              <a:t>(The</a:t>
            </a:r>
            <a:r>
              <a:rPr lang="en-US" baseline="0" dirty="0"/>
              <a:t>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(2019 г)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5A-4879-89B6-CE73BADEDF0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5A-4879-89B6-CE73BADEDF0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05A-4879-89B6-CE73BADEDF0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05A-4879-89B6-CE73BADEDF0A}"/>
              </c:ext>
            </c:extLst>
          </c:dPt>
          <c:dLbls>
            <c:spPr>
              <a:noFill/>
              <a:ln w="2528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5A-4879-89B6-CE73BADED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4">
          <a:noFill/>
        </a:ln>
      </c:spPr>
    </c:plotArea>
    <c:legend>
      <c:legendPos val="r"/>
      <c:overlay val="0"/>
      <c:txPr>
        <a:bodyPr/>
        <a:lstStyle/>
        <a:p>
          <a:pPr>
            <a:defRPr sz="1393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Первый курс</a:t>
            </a:r>
            <a:r>
              <a:rPr lang="en-US" baseline="0" dirty="0"/>
              <a:t> </a:t>
            </a:r>
            <a:r>
              <a:rPr lang="ru-RU" baseline="0" dirty="0"/>
              <a:t> (2018)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39-4A99-8497-D771E6DED2E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39-4A99-8497-D771E6DED2E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39-4A99-8497-D771E6DED2E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39-4A99-8497-D771E6DED2E5}"/>
              </c:ext>
            </c:extLst>
          </c:dPt>
          <c:dLbls>
            <c:spPr>
              <a:noFill/>
              <a:ln w="25341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39-4A99-8497-D771E6DED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1">
          <a:noFill/>
        </a:ln>
      </c:spPr>
    </c:plotArea>
    <c:legend>
      <c:legendPos val="r"/>
      <c:overlay val="0"/>
      <c:txPr>
        <a:bodyPr/>
        <a:lstStyle/>
        <a:p>
          <a:pPr>
            <a:defRPr sz="13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 курс</a:t>
            </a:r>
            <a:r>
              <a:rPr lang="en-US" dirty="0"/>
              <a:t>(</a:t>
            </a:r>
            <a:r>
              <a:rPr lang="ru-RU" dirty="0"/>
              <a:t>2019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(The</a:t>
            </a:r>
            <a:r>
              <a:rPr lang="en-US" baseline="0" dirty="0"/>
              <a:t>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2019г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7E7-4961-94E7-EAC6406BA65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7E7-4961-94E7-EAC6406BA65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E7-4961-94E7-EAC6406BA65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7E7-4961-94E7-EAC6406BA659}"/>
              </c:ext>
            </c:extLst>
          </c:dPt>
          <c:dLbls>
            <c:spPr>
              <a:noFill/>
              <a:ln w="25292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E7-4961-94E7-EAC6406BA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6">
          <a:noFill/>
        </a:ln>
      </c:spPr>
    </c:plotArea>
    <c:legend>
      <c:legendPos val="r"/>
      <c:overlay val="0"/>
      <c:txPr>
        <a:bodyPr/>
        <a:lstStyle/>
        <a:p>
          <a:pPr>
            <a:defRPr sz="1393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Первый курс (2018)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ABB-47D8-BEC2-F66B296E5D0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ABB-47D8-BEC2-F66B296E5D0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ABB-47D8-BEC2-F66B296E5D0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ABB-47D8-BEC2-F66B296E5D0C}"/>
              </c:ext>
            </c:extLst>
          </c:dPt>
          <c:dLbls>
            <c:spPr>
              <a:noFill/>
              <a:ln w="2535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BB-47D8-BEC2-F66B296E5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9">
          <a:noFill/>
        </a:ln>
      </c:spPr>
    </c:plotArea>
    <c:legend>
      <c:legendPos val="r"/>
      <c:overlay val="0"/>
      <c:txPr>
        <a:bodyPr/>
        <a:lstStyle/>
        <a:p>
          <a:pPr>
            <a:defRPr sz="1398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 курс</a:t>
            </a:r>
            <a:r>
              <a:rPr lang="en-US" baseline="0" dirty="0"/>
              <a:t> </a:t>
            </a:r>
            <a:r>
              <a:rPr lang="ru-RU" dirty="0"/>
              <a:t> (2019)</a:t>
            </a:r>
            <a:endParaRPr lang="en-US" dirty="0"/>
          </a:p>
          <a:p>
            <a:pPr>
              <a:defRPr/>
            </a:pPr>
            <a:r>
              <a:rPr lang="en-US" dirty="0"/>
              <a:t>(The</a:t>
            </a:r>
            <a:r>
              <a:rPr lang="en-US" baseline="0" dirty="0"/>
              <a:t>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(2019г)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5AE-4303-935A-D6E72AD969E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5AE-4303-935A-D6E72AD969E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5AE-4303-935A-D6E72AD969E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5AE-4303-935A-D6E72AD969E8}"/>
              </c:ext>
            </c:extLst>
          </c:dPt>
          <c:dLbls>
            <c:spPr>
              <a:noFill/>
              <a:ln w="2528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AE-4303-935A-D6E72AD96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0">
          <a:noFill/>
        </a:ln>
      </c:spPr>
    </c:plotArea>
    <c:legend>
      <c:legendPos val="r"/>
      <c:overlay val="0"/>
      <c:txPr>
        <a:bodyPr/>
        <a:lstStyle/>
        <a:p>
          <a:pPr>
            <a:defRPr sz="1394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Первый </a:t>
            </a:r>
            <a:r>
              <a:rPr lang="en-US" baseline="0" dirty="0"/>
              <a:t> </a:t>
            </a:r>
            <a:r>
              <a:rPr lang="ru-RU" dirty="0"/>
              <a:t>( 2018</a:t>
            </a:r>
            <a:r>
              <a:rPr lang="ru-RU" baseline="0" dirty="0"/>
              <a:t> 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CD4-43ED-9F18-F45B1402AA7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CD4-43ED-9F18-F45B1402AA7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CD4-43ED-9F18-F45B1402AA7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D4-43ED-9F18-F45B1402AA75}"/>
              </c:ext>
            </c:extLst>
          </c:dPt>
          <c:dLbls>
            <c:spPr>
              <a:noFill/>
              <a:ln w="25363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D4-43ED-9F18-F45B1402A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3">
          <a:noFill/>
        </a:ln>
      </c:spPr>
    </c:plotArea>
    <c:legend>
      <c:legendPos val="r"/>
      <c:overlay val="0"/>
      <c:txPr>
        <a:bodyPr/>
        <a:lstStyle/>
        <a:p>
          <a:pPr>
            <a:defRPr sz="13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/>
              <a:t>Соотношение студентов первого курса ГТК по фактическому и теоретическому стилям познания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гтк!$G$2:$H$2</c:f>
              <c:strCache>
                <c:ptCount val="2"/>
                <c:pt idx="0">
                  <c:v>фактический </c:v>
                </c:pt>
                <c:pt idx="1">
                  <c:v>теоретический</c:v>
                </c:pt>
              </c:strCache>
            </c:strRef>
          </c:cat>
          <c:val>
            <c:numRef>
              <c:f>гтк!$G$3:$H$3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1E-449B-8A9C-0D96B6A1E89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Второй</a:t>
            </a:r>
            <a:r>
              <a:rPr lang="ru-RU" baseline="0" dirty="0"/>
              <a:t> курс</a:t>
            </a:r>
            <a:r>
              <a:rPr lang="en-US" baseline="0" dirty="0"/>
              <a:t> </a:t>
            </a:r>
            <a:r>
              <a:rPr lang="ru-RU" dirty="0"/>
              <a:t> (2019)</a:t>
            </a:r>
            <a:endParaRPr lang="en-US" dirty="0"/>
          </a:p>
          <a:p>
            <a:pPr>
              <a:defRPr/>
            </a:pPr>
            <a:r>
              <a:rPr lang="en-US" dirty="0"/>
              <a:t>( The same cohort)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курс (2019 г)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20B-4A04-9B7C-766491AEF8F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20B-4A04-9B7C-766491AEF8F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20B-4A04-9B7C-766491AEF8F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20B-4A04-9B7C-766491AEF8F2}"/>
              </c:ext>
            </c:extLst>
          </c:dPt>
          <c:dLbls>
            <c:spPr>
              <a:noFill/>
              <a:ln w="2527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0B-4A04-9B7C-766491AEF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39">
          <a:noFill/>
        </a:ln>
      </c:spPr>
    </c:plotArea>
    <c:legend>
      <c:legendPos val="r"/>
      <c:overlay val="0"/>
      <c:txPr>
        <a:bodyPr/>
        <a:lstStyle/>
        <a:p>
          <a:pPr>
            <a:defRPr sz="1394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Этическое и интеллектуальное развитие студентов первого курса</a:t>
            </a:r>
            <a:r>
              <a:rPr lang="en-US" sz="1800" b="1" i="0" u="none" strike="noStrike" baseline="0" dirty="0">
                <a:effectLst/>
              </a:rPr>
              <a:t> </a:t>
            </a:r>
            <a:r>
              <a:rPr lang="en-US" sz="1800" b="1" i="0" baseline="0" dirty="0">
                <a:effectLst>
                  <a:outerShdw blurRad="50800" dist="38100" algn="tr" rotWithShape="0">
                    <a:srgbClr val="000000">
                      <a:alpha val="40000"/>
                    </a:srgbClr>
                  </a:outerShdw>
                </a:effectLst>
              </a:rPr>
              <a:t>-2018</a:t>
            </a:r>
            <a:endParaRPr lang="ru-RU" dirty="0">
              <a:effectLst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позиция 2</a:t>
                    </a:r>
                    <a:r>
                      <a:rPr lang="ru-RU" baseline="0" dirty="0"/>
                      <a:t>
</a:t>
                    </a:r>
                    <a:fld id="{39B1DCE7-6E35-4DEF-9C12-52877B931159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185-4FDD-AC59-1DE44701D7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позиция 2-3</a:t>
                    </a:r>
                    <a:r>
                      <a:rPr lang="ru-RU" baseline="0" dirty="0"/>
                      <a:t>
</a:t>
                    </a:r>
                    <a:fld id="{B418F60C-55FD-40B1-92BD-FDEA5FC4CDFD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85-4FDD-AC59-1DE44701D7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позиция</a:t>
                    </a:r>
                    <a:r>
                      <a:rPr lang="ru-RU" baseline="0" dirty="0"/>
                      <a:t> 3
</a:t>
                    </a:r>
                    <a:fld id="{7B54CB11-F34B-407F-ACA0-74DA62DF4940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85-4FDD-AC59-1DE44701D743}"/>
                </c:ext>
              </c:extLst>
            </c:dLbl>
            <c:dLbl>
              <c:idx val="3"/>
              <c:layout>
                <c:manualLayout>
                  <c:x val="0.11280716579214357"/>
                  <c:y val="5.44490161197027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позиция 3-4</a:t>
                    </a:r>
                    <a:r>
                      <a:rPr lang="ru-RU" baseline="0" dirty="0"/>
                      <a:t>
</a:t>
                    </a:r>
                    <a:fld id="{3EB1BE1E-A7CF-4401-A402-E12241F8E61E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BB-47DB-A9EE-8FB0B56AD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52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BB-47DB-A9EE-8FB0B56AD279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Лист1!$B$11:$E$11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3позиция 3-4</c:v>
                </c:pt>
              </c:strCache>
            </c:strRef>
          </c:cat>
          <c:val>
            <c:numRef>
              <c:f>Лист1!$B$12:$E$12</c:f>
              <c:numCache>
                <c:formatCode>General</c:formatCode>
                <c:ptCount val="4"/>
                <c:pt idx="0">
                  <c:v>8</c:v>
                </c:pt>
                <c:pt idx="1">
                  <c:v>52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BB-47DB-A9EE-8FB0B56AD27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Этическое и интеллектуальное развитие студентов</a:t>
            </a:r>
            <a:r>
              <a:rPr lang="en-US" sz="1800" b="1" i="0" u="none" strike="noStrike" baseline="0" dirty="0">
                <a:effectLst/>
              </a:rPr>
              <a:t> </a:t>
            </a:r>
            <a:r>
              <a:rPr lang="ru-RU" sz="1800" b="1" i="0" u="none" strike="noStrike" baseline="0" dirty="0">
                <a:effectLst/>
              </a:rPr>
              <a:t>первого курса</a:t>
            </a:r>
            <a:r>
              <a:rPr lang="en-US" sz="1800" b="1" i="0" baseline="0" dirty="0">
                <a:effectLst>
                  <a:outerShdw blurRad="50800" dist="38100" algn="tr" rotWithShape="0">
                    <a:srgbClr val="000000">
                      <a:alpha val="40000"/>
                    </a:srgbClr>
                  </a:outerShdw>
                </a:effectLst>
              </a:rPr>
              <a:t>-2019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0.1087990269333646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42487675876484E-2"/>
          <c:y val="0.35060403399300316"/>
          <c:w val="0.81831741117708989"/>
          <c:h val="0.648872604586304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39131846019247651"/>
                  <c:y val="0.1913291046952464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позиция 2
</a:t>
                    </a:r>
                    <a:fld id="{8E1B6D92-5A91-4CE8-86DD-134E012328B6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FB1-4DAD-81BF-D6EDB6D58C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baseline="0" dirty="0"/>
                      <a:t>позиция 2-3
</a:t>
                    </a:r>
                    <a:fld id="{596E565A-1926-4F26-965C-1C3988996127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14-4BD9-95D5-0A7397C635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позиция 3</a:t>
                    </a:r>
                    <a:r>
                      <a:rPr lang="ru-RU" baseline="0" dirty="0"/>
                      <a:t>
</a:t>
                    </a:r>
                    <a:fld id="{60B67183-C5A5-4833-A09D-03267C098210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14-4BD9-95D5-0A7397C635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позиция</a:t>
                    </a:r>
                    <a:r>
                      <a:rPr lang="ru-RU" baseline="0"/>
                      <a:t>3-4</a:t>
                    </a:r>
                    <a:r>
                      <a:rPr lang="ru-RU" baseline="0" dirty="0"/>
                      <a:t>
</a:t>
                    </a:r>
                    <a:fld id="{B03FD97D-F5CC-4E10-A072-3A3E370C5B5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814-4BD9-95D5-0A7397C635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позиция 4</a:t>
                    </a:r>
                    <a:r>
                      <a:rPr lang="ru-RU" baseline="0" dirty="0"/>
                      <a:t>
</a:t>
                    </a:r>
                    <a:fld id="{05974ABD-F3C0-4B54-AD92-C2F9323CD45D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14-4BD9-95D5-0A7397C63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'первый курс'!$J$6:$N$6</c:f>
              <c:strCache>
                <c:ptCount val="5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  <c:pt idx="4">
                  <c:v>позиция 4</c:v>
                </c:pt>
              </c:strCache>
            </c:strRef>
          </c:cat>
          <c:val>
            <c:numRef>
              <c:f>'первый курс'!$J$7:$N$7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54</c:v>
                </c:pt>
                <c:pt idx="3">
                  <c:v>30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1-4DAD-81BF-D6EDB6D58C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588" b="1" i="0" u="none" strike="noStrike" baseline="0" dirty="0">
                <a:effectLst/>
              </a:rPr>
              <a:t>BA</a:t>
            </a:r>
            <a:r>
              <a:rPr lang="ru-RU" sz="1588" b="1" i="0" u="none" strike="noStrike" baseline="0" dirty="0">
                <a:effectLst/>
              </a:rPr>
              <a:t> 2020г.</a:t>
            </a:r>
            <a:endParaRPr lang="en-US" sz="1600" dirty="0"/>
          </a:p>
        </c:rich>
      </c:tx>
      <c:overlay val="0"/>
      <c:spPr>
        <a:noFill/>
        <a:ln w="25272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5-432C-94BD-2562190296B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5-432C-94BD-2562190296B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5-432C-94BD-2562190296B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5-432C-94BD-2562190296BF}"/>
              </c:ext>
            </c:extLst>
          </c:dPt>
          <c:dLbls>
            <c:spPr>
              <a:noFill/>
              <a:ln w="25272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5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95-432C-94BD-256219029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6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92" b="1" i="0" u="none" strike="noStrike" baseline="0" dirty="0">
                <a:effectLst/>
              </a:rPr>
              <a:t>Этическое и интеллектуальное развитие выпускников</a:t>
            </a:r>
          </a:p>
          <a:p>
            <a:pPr>
              <a:defRPr sz="210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92" b="1" i="0" u="none" strike="noStrike" baseline="0" dirty="0">
                <a:effectLst/>
              </a:rPr>
              <a:t>IT</a:t>
            </a:r>
            <a:r>
              <a:rPr lang="ru-RU" sz="1592" b="1" i="0" u="none" strike="noStrike" baseline="0" dirty="0">
                <a:effectLst/>
              </a:rPr>
              <a:t> 2020г.</a:t>
            </a:r>
            <a:endParaRPr lang="en-US" sz="1600" dirty="0"/>
          </a:p>
        </c:rich>
      </c:tx>
      <c:overlay val="0"/>
      <c:spPr>
        <a:noFill/>
        <a:ln w="25272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FD-4B1F-AED1-F208A2AF61C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FD-4B1F-AED1-F208A2AF61C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FD-4B1F-AED1-F208A2AF61C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FD-4B1F-AED1-F208A2AF61CC}"/>
              </c:ext>
            </c:extLst>
          </c:dPt>
          <c:dLbls>
            <c:spPr>
              <a:noFill/>
              <a:ln w="25272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5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FD-4B1F-AED1-F208A2AF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6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</a:t>
            </a:r>
            <a:r>
              <a:rPr lang="ru-RU" sz="1600" b="1" i="0" baseline="0" dirty="0">
                <a:effectLst/>
              </a:rPr>
              <a:t> </a:t>
            </a:r>
            <a:r>
              <a:rPr lang="en-US" sz="1592" b="1" i="0" u="none" strike="noStrike" baseline="0" dirty="0">
                <a:effectLst/>
              </a:rPr>
              <a:t>IR</a:t>
            </a:r>
            <a:r>
              <a:rPr lang="ru-RU" sz="1592" b="1" i="0" u="none" strike="noStrike" baseline="0" dirty="0">
                <a:effectLst/>
              </a:rPr>
              <a:t> 2020г</a:t>
            </a:r>
            <a:endParaRPr lang="en-US" sz="1600" dirty="0"/>
          </a:p>
        </c:rich>
      </c:tx>
      <c:overlay val="0"/>
      <c:spPr>
        <a:noFill/>
        <a:ln w="25284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4A-44EA-9FBB-1F1DCBFA5AB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4A-44EA-9FBB-1F1DCBFA5AB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4A-44EA-9FBB-1F1DCBFA5AB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4A-44EA-9FBB-1F1DCBFA5AB9}"/>
              </c:ext>
            </c:extLst>
          </c:dPt>
          <c:dLbls>
            <c:spPr>
              <a:noFill/>
              <a:ln w="2528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5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4A-44EA-9FBB-1F1DCBFA5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2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</a:t>
            </a:r>
            <a:endParaRPr lang="ru-RU" sz="1600" dirty="0">
              <a:effectLst/>
            </a:endParaRPr>
          </a:p>
          <a:p>
            <a:pPr>
              <a:defRPr sz="211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baseline="0" dirty="0">
                <a:effectLst/>
              </a:rPr>
              <a:t> LAW </a:t>
            </a:r>
            <a:r>
              <a:rPr lang="ru-RU" sz="1500" b="1" i="0" u="none" strike="noStrike" baseline="0" dirty="0">
                <a:effectLst/>
              </a:rPr>
              <a:t> </a:t>
            </a:r>
            <a:r>
              <a:rPr lang="en-US" sz="1500" b="1" i="0" u="none" strike="noStrike" baseline="0" dirty="0">
                <a:effectLst/>
              </a:rPr>
              <a:t>2020</a:t>
            </a:r>
            <a:r>
              <a:rPr lang="ru-RU" sz="1500" b="1" i="0" u="none" strike="noStrike" baseline="0" dirty="0">
                <a:effectLst/>
              </a:rPr>
              <a:t>г.</a:t>
            </a:r>
            <a:endParaRPr lang="en-US" sz="1500" dirty="0"/>
          </a:p>
        </c:rich>
      </c:tx>
      <c:overlay val="0"/>
      <c:spPr>
        <a:noFill/>
        <a:ln w="25271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56-4163-B84A-DE4464585C3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56-4163-B84A-DE4464585C3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56-4163-B84A-DE4464585C3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56-4163-B84A-DE4464585C3F}"/>
              </c:ext>
            </c:extLst>
          </c:dPt>
          <c:dLbls>
            <c:dLbl>
              <c:idx val="2"/>
              <c:layout>
                <c:manualLayout>
                  <c:x val="-0.37366375487469378"/>
                  <c:y val="0.282960729198863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6-4163-B84A-DE4464585C3F}"/>
                </c:ext>
              </c:extLst>
            </c:dLbl>
            <c:dLbl>
              <c:idx val="3"/>
              <c:layout>
                <c:manualLayout>
                  <c:x val="-0.33181341432872807"/>
                  <c:y val="0.126098613777372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56-4163-B84A-DE4464585C3F}"/>
                </c:ext>
              </c:extLst>
            </c:dLbl>
            <c:spPr>
              <a:noFill/>
              <a:ln w="25271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56-4163-B84A-DE4464585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8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</a:t>
            </a:r>
            <a:r>
              <a:rPr lang="ru-RU" sz="1600" b="1" i="0" baseline="0" dirty="0">
                <a:effectLst/>
              </a:rPr>
              <a:t> </a:t>
            </a:r>
            <a:r>
              <a:rPr lang="en-US" sz="1592" b="1" i="0" u="none" strike="noStrike" baseline="0" dirty="0">
                <a:effectLst/>
              </a:rPr>
              <a:t> CHN  2020 </a:t>
            </a:r>
            <a:r>
              <a:rPr lang="ru-RU" sz="1592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274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76-4D86-BE39-E1489190159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76-4D86-BE39-E1489190159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76-4D86-BE39-E1489190159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76-4D86-BE39-E1489190159D}"/>
              </c:ext>
            </c:extLst>
          </c:dPt>
          <c:dLbls>
            <c:dLbl>
              <c:idx val="1"/>
              <c:layout>
                <c:manualLayout>
                  <c:x val="1.3420180570114631E-2"/>
                  <c:y val="-0.15751986977899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76-4D86-BE39-E1489190159D}"/>
                </c:ext>
              </c:extLst>
            </c:dLbl>
            <c:dLbl>
              <c:idx val="3"/>
              <c:layout>
                <c:manualLayout>
                  <c:x val="0.29077057901915043"/>
                  <c:y val="0.14916224107154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76-4D86-BE39-E1489190159D}"/>
                </c:ext>
              </c:extLst>
            </c:dLbl>
            <c:spPr>
              <a:noFill/>
              <a:ln w="2527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76-4D86-BE39-E14891901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14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94" b="1" i="0" u="none" strike="noStrike" baseline="0" dirty="0">
                <a:effectLst/>
              </a:rPr>
              <a:t>Этическое и интеллектуальное развитие выпускников </a:t>
            </a:r>
            <a:r>
              <a:rPr lang="en-US" sz="1594" b="1" i="0" u="none" strike="noStrike" baseline="0" dirty="0">
                <a:effectLst/>
              </a:rPr>
              <a:t>LNG 2020</a:t>
            </a:r>
            <a:r>
              <a:rPr lang="ru-RU" sz="1594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315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03-49EB-9294-4145948AD2A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03-49EB-9294-4145948AD2A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03-49EB-9294-4145948AD2A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03-49EB-9294-4145948AD2A4}"/>
              </c:ext>
            </c:extLst>
          </c:dPt>
          <c:dLbls>
            <c:spPr>
              <a:noFill/>
              <a:ln w="2531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03-49EB-9294-4145948AD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94" b="1" i="0" u="none" strike="noStrike" baseline="0" dirty="0">
                <a:effectLst/>
              </a:rPr>
              <a:t>Этическое и интеллектуальное развитие выпускников </a:t>
            </a:r>
            <a:r>
              <a:rPr lang="en-US" sz="1594" b="1" i="0" u="none" strike="noStrike" baseline="0" dirty="0">
                <a:effectLst/>
              </a:rPr>
              <a:t>PED 2020</a:t>
            </a:r>
            <a:r>
              <a:rPr lang="ru-RU" sz="1594" b="1" i="0" u="none" strike="noStrike" baseline="0" dirty="0">
                <a:effectLst/>
              </a:rPr>
              <a:t> г.</a:t>
            </a:r>
            <a:endParaRPr lang="en-US" sz="1600" dirty="0"/>
          </a:p>
        </c:rich>
      </c:tx>
      <c:overlay val="0"/>
      <c:spPr>
        <a:noFill/>
        <a:ln w="25308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AB-4540-8D8B-91D2D24912C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AB-4540-8D8B-91D2D24912C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AB-4540-8D8B-91D2D24912C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AB-4540-8D8B-91D2D24912C1}"/>
              </c:ext>
            </c:extLst>
          </c:dPt>
          <c:dLbls>
            <c:spPr>
              <a:noFill/>
              <a:ln w="2530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AB-4540-8D8B-91D2D249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4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/>
              <a:t>Соотношение студентов первого курса ГТК  по визуальному и вербальному стилям познания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2123784526934139"/>
          <c:y val="2.01005025125628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988084822730543"/>
          <c:y val="0.33295611917857043"/>
          <c:w val="0.36170412031829352"/>
          <c:h val="0.566541368258615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1905797097890143E-2"/>
                  <c:y val="-0.101140751556500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9-4FA2-9C11-F22C31CE9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гтк!$B$15:$C$15</c:f>
              <c:strCache>
                <c:ptCount val="2"/>
                <c:pt idx="0">
                  <c:v>визуальный</c:v>
                </c:pt>
                <c:pt idx="1">
                  <c:v>вербальный</c:v>
                </c:pt>
              </c:strCache>
            </c:strRef>
          </c:cat>
          <c:val>
            <c:numRef>
              <c:f>гтк!$B$16:$C$16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39-4FA2-9C11-F22C31CE92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91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Этическое и интеллектуальное развитие выпускников </a:t>
            </a:r>
            <a:r>
              <a:rPr lang="en-US" sz="1791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791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791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 w="25336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20-4E18-84D0-9314BB65B49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20-4E18-84D0-9314BB65B49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20-4E18-84D0-9314BB65B49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20-4E18-84D0-9314BB65B49D}"/>
              </c:ext>
            </c:extLst>
          </c:dPt>
          <c:dLbls>
            <c:dLbl>
              <c:idx val="3"/>
              <c:layout>
                <c:manualLayout>
                  <c:x val="3.9747238216475314E-2"/>
                  <c:y val="0.123724574875938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0-4E18-84D0-9314BB65B49D}"/>
                </c:ext>
              </c:extLst>
            </c:dLbl>
            <c:spPr>
              <a:noFill/>
              <a:ln w="25336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7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20-4E18-84D0-9314BB65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6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66-46C4-81DD-8A85669745B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66-46C4-81DD-8A85669745B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66-46C4-81DD-8A85669745B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66-46C4-81DD-8A85669745B3}"/>
              </c:ext>
            </c:extLst>
          </c:dPt>
          <c:dLbls>
            <c:dLbl>
              <c:idx val="0"/>
              <c:layout>
                <c:manualLayout>
                  <c:x val="-0.18418312170658965"/>
                  <c:y val="0.15802286244618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21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Position 4 </a:t>
                    </a:r>
                  </a:p>
                  <a:p>
                    <a:pPr>
                      <a:defRPr sz="1321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31%</a:t>
                    </a:r>
                  </a:p>
                  <a:p>
                    <a:pPr>
                      <a:defRPr sz="1321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4166-46C4-81DD-8A85669745B3}"/>
                </c:ext>
              </c:extLst>
            </c:dLbl>
            <c:dLbl>
              <c:idx val="1"/>
              <c:layout>
                <c:manualLayout>
                  <c:x val="4.4650453747051193E-3"/>
                  <c:y val="-0.13013647495568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66-46C4-81DD-8A85669745B3}"/>
                </c:ext>
              </c:extLst>
            </c:dLbl>
            <c:dLbl>
              <c:idx val="2"/>
              <c:layout>
                <c:manualLayout>
                  <c:x val="0.17413676961350286"/>
                  <c:y val="6.32091449784740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66-46C4-81DD-8A85669745B3}"/>
                </c:ext>
              </c:extLst>
            </c:dLbl>
            <c:dLbl>
              <c:idx val="3"/>
              <c:layout>
                <c:manualLayout>
                  <c:x val="9.1533430181456585E-2"/>
                  <c:y val="7.80818849734091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66-46C4-81DD-8A85669745B3}"/>
                </c:ext>
              </c:extLst>
            </c:dLbl>
            <c:dLbl>
              <c:idx val="4"/>
              <c:layout>
                <c:manualLayout>
                  <c:x val="0.10492856630557224"/>
                  <c:y val="7.80818849734091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66-46C4-81DD-8A8566974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7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66-46C4-81DD-8A8566974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6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93" b="1" i="0" u="none" strike="noStrike" baseline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Этическое и интеллектуальное развитие выпускников 2020г. </a:t>
            </a:r>
          </a:p>
        </c:rich>
      </c:tx>
      <c:overlay val="0"/>
      <c:spPr>
        <a:noFill/>
        <a:ln w="25366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43-4D84-9B0A-CE4B5923331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43-4D84-9B0A-CE4B5923331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43-4D84-9B0A-CE4B592333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43-4D84-9B0A-CE4B5923331A}"/>
              </c:ext>
            </c:extLst>
          </c:dPt>
          <c:dLbls>
            <c:dLbl>
              <c:idx val="3"/>
              <c:layout>
                <c:manualLayout>
                  <c:x val="3.9747238216475314E-2"/>
                  <c:y val="0.123724574875938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43-4D84-9B0A-CE4B5923331A}"/>
                </c:ext>
              </c:extLst>
            </c:dLbl>
            <c:spPr>
              <a:noFill/>
              <a:ln w="25366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8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43-4D84-9B0A-CE4B59233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6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32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студентов первого курса 2018</a:t>
            </a:r>
            <a:endParaRPr lang="ru-RU" sz="20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57155494988529"/>
          <c:y val="0.27455505936507962"/>
          <c:w val="0.44510255877929056"/>
          <c:h val="0.632045132522612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 IUCA Freshmen-2018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CE-48D1-B497-6EBCB922BF1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5CE-48D1-B497-6EBCB922BF1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5CE-48D1-B497-6EBCB922BF1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5CE-48D1-B497-6EBCB922BF1E}"/>
              </c:ext>
            </c:extLst>
          </c:dPt>
          <c:dLbls>
            <c:spPr>
              <a:noFill/>
              <a:ln w="2536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52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CE-48D1-B497-6EBCB922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71169916434540392"/>
          <c:y val="0.45297504798464489"/>
          <c:w val="0.23676880222841226"/>
          <c:h val="0.38963531669865642"/>
        </c:manualLayout>
      </c:layout>
      <c:overlay val="0"/>
      <c:txPr>
        <a:bodyPr/>
        <a:lstStyle/>
        <a:p>
          <a:pPr>
            <a:defRPr sz="145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6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Этическое и интеллектуальное развитие студентов первого курса ВА 2018г.</a:t>
            </a:r>
            <a:endParaRPr lang="ru-RU" dirty="0"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0B-406A-93C0-5F8C14311C2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A0B-406A-93C0-5F8C14311C2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A0B-406A-93C0-5F8C14311C2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A0B-406A-93C0-5F8C14311C2B}"/>
              </c:ext>
            </c:extLst>
          </c:dPt>
          <c:dLbls>
            <c:spPr>
              <a:noFill/>
              <a:ln w="25343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0B-406A-93C0-5F8C14311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5773889636608338"/>
          <c:y val="0.45370370370370372"/>
          <c:w val="0.22611036339165547"/>
          <c:h val="0.31111111111111112"/>
        </c:manualLayout>
      </c:layout>
      <c:overlay val="0"/>
      <c:txPr>
        <a:bodyPr/>
        <a:lstStyle/>
        <a:p>
          <a:pPr>
            <a:defRPr sz="1594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800" b="1" i="0" baseline="0" dirty="0">
                <a:effectLst/>
              </a:rPr>
              <a:t>BA 2020</a:t>
            </a:r>
            <a:r>
              <a:rPr lang="ru-RU" sz="1800" b="1" i="0" baseline="0" dirty="0">
                <a:effectLst/>
              </a:rPr>
              <a:t>г.</a:t>
            </a:r>
            <a:endParaRPr lang="ru-RU" sz="2000" dirty="0">
              <a:effectLst/>
            </a:endParaRPr>
          </a:p>
        </c:rich>
      </c:tx>
      <c:overlay val="0"/>
      <c:spPr>
        <a:noFill/>
        <a:ln w="25293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B3-4CDF-B523-493A654915E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B3-4CDF-B523-493A654915E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B3-4CDF-B523-493A654915E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B3-4CDF-B523-493A654915E3}"/>
              </c:ext>
            </c:extLst>
          </c:dPt>
          <c:dLbls>
            <c:spPr>
              <a:noFill/>
              <a:ln w="2529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B3-4CDF-B523-493A65491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800" b="1" i="0" u="none" strike="noStrike" baseline="0" dirty="0">
                <a:effectLst/>
              </a:rPr>
              <a:t>IT 2020</a:t>
            </a:r>
            <a:r>
              <a:rPr lang="ru-RU" sz="1800" b="1" i="0" u="none" strike="noStrike" baseline="0" dirty="0">
                <a:effectLst/>
              </a:rPr>
              <a:t>г.</a:t>
            </a:r>
            <a:endParaRPr lang="en-US" sz="1800" dirty="0"/>
          </a:p>
        </c:rich>
      </c:tx>
      <c:overlay val="0"/>
      <c:spPr>
        <a:noFill/>
        <a:ln w="25307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3E-4840-96F8-1000805EC88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3E-4840-96F8-1000805EC88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3E-4840-96F8-1000805EC88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3E-4840-96F8-1000805EC885}"/>
              </c:ext>
            </c:extLst>
          </c:dPt>
          <c:dLbls>
            <c:spPr>
              <a:noFill/>
              <a:ln w="2530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3E-4840-96F8-1000805EC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1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148" b="1" i="0" u="none" strike="noStrike" baseline="0" dirty="0">
                <a:effectLst/>
              </a:rPr>
              <a:t>Этическое и интеллектуальное развитие </a:t>
            </a:r>
            <a:r>
              <a:rPr lang="ru-RU" sz="1800" b="1" i="0" u="none" strike="noStrike" baseline="0" dirty="0">
                <a:effectLst/>
              </a:rPr>
              <a:t>студентов первого курса </a:t>
            </a:r>
            <a:r>
              <a:rPr lang="en-US" sz="1800" b="1" i="0" u="none" strike="noStrike" baseline="0" dirty="0">
                <a:effectLst/>
              </a:rPr>
              <a:t>IT</a:t>
            </a:r>
            <a:r>
              <a:rPr lang="ru-RU" sz="1800" b="1" i="0" u="none" strike="noStrike" baseline="0" dirty="0">
                <a:effectLst/>
              </a:rPr>
              <a:t> 2018 г. </a:t>
            </a:r>
            <a:endParaRPr lang="ru-RU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8A-4571-958B-541166AF808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A8A-4571-958B-541166AF808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A8A-4571-958B-541166AF808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A8A-4571-958B-541166AF808F}"/>
              </c:ext>
            </c:extLst>
          </c:dPt>
          <c:dLbls>
            <c:spPr>
              <a:noFill/>
              <a:ln w="25295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 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8A-4571-958B-541166AF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645932575548679"/>
          <c:y val="0.35211649748600704"/>
          <c:w val="0.33537587957147375"/>
          <c:h val="0.504876739805114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593" b="1" i="0" u="none" strike="noStrike" baseline="0" dirty="0">
                <a:effectLst/>
              </a:rPr>
              <a:t> IR  2020</a:t>
            </a:r>
            <a:r>
              <a:rPr lang="ru-RU" sz="1593" b="1" i="0" u="none" strike="noStrike" baseline="0" dirty="0">
                <a:effectLst/>
              </a:rPr>
              <a:t>г</a:t>
            </a:r>
            <a:endParaRPr lang="en-US" sz="1600" dirty="0"/>
          </a:p>
        </c:rich>
      </c:tx>
      <c:overlay val="0"/>
      <c:spPr>
        <a:noFill/>
        <a:ln w="25297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F-47B2-BA00-F24F9F1F9B3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F-47B2-BA00-F24F9F1F9B3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CF-47B2-BA00-F24F9F1F9B3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CF-47B2-BA00-F24F9F1F9B3D}"/>
              </c:ext>
            </c:extLst>
          </c:dPt>
          <c:dLbls>
            <c:spPr>
              <a:noFill/>
              <a:ln w="2529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CF-47B2-BA00-F24F9F1F9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44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студентов первого курса </a:t>
            </a:r>
            <a:r>
              <a:rPr lang="en-US" sz="1800" b="1" i="0" baseline="0" dirty="0">
                <a:effectLst/>
              </a:rPr>
              <a:t>IR 2018</a:t>
            </a:r>
            <a:r>
              <a:rPr lang="ru-RU" sz="1800" b="1" i="0" baseline="0" dirty="0">
                <a:effectLst/>
              </a:rPr>
              <a:t>г</a:t>
            </a:r>
            <a:r>
              <a:rPr lang="en-US" sz="1800" b="1" i="0" baseline="0" dirty="0">
                <a:effectLst/>
              </a:rPr>
              <a:t> 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7.6157619217112754E-2"/>
          <c:y val="3.223443223443223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A8B-4661-826F-87C5F56289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8B-4661-826F-87C5F56289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A8B-4661-826F-87C5F56289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8B-4661-826F-87C5F5628970}"/>
              </c:ext>
            </c:extLst>
          </c:dPt>
          <c:dLbls>
            <c:spPr>
              <a:noFill/>
              <a:ln w="25303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 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8B-4661-826F-87C5F5628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9">
          <a:noFill/>
        </a:ln>
      </c:spPr>
    </c:plotArea>
    <c:legend>
      <c:legendPos val="r"/>
      <c:layout>
        <c:manualLayout>
          <c:xMode val="edge"/>
          <c:yMode val="edge"/>
          <c:x val="0.78675496688741731"/>
          <c:y val="0.45422535211267601"/>
          <c:w val="0.19602649006622519"/>
          <c:h val="0.26584507042253519"/>
        </c:manualLayout>
      </c:layout>
      <c:overlay val="0"/>
      <c:txPr>
        <a:bodyPr/>
        <a:lstStyle/>
        <a:p>
          <a:pPr>
            <a:defRPr sz="1393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/>
              <a:t>Соотношение студентов первого курса ГТК по последовательному и </a:t>
            </a:r>
            <a:r>
              <a:rPr lang="ru-RU" sz="1200" b="1" i="0" baseline="0" dirty="0" err="1"/>
              <a:t>хостическому</a:t>
            </a:r>
            <a:r>
              <a:rPr lang="ru-RU" sz="1200" b="1" i="0" baseline="0" dirty="0"/>
              <a:t> стилям познания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гтк!$H$15:$I$15</c:f>
              <c:strCache>
                <c:ptCount val="2"/>
                <c:pt idx="0">
                  <c:v>последовательный</c:v>
                </c:pt>
                <c:pt idx="1">
                  <c:v>холистический</c:v>
                </c:pt>
              </c:strCache>
            </c:strRef>
          </c:cat>
          <c:val>
            <c:numRef>
              <c:f>гтк!$H$16:$I$16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3-4CC7-92D1-18FF7724B7D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592" b="1" i="0" u="none" strike="noStrike" baseline="0" dirty="0">
                <a:effectLst/>
              </a:rPr>
              <a:t> LAW  </a:t>
            </a:r>
            <a:r>
              <a:rPr lang="ru-RU" sz="1592" b="1" i="0" u="none" strike="noStrike" baseline="0" dirty="0">
                <a:effectLst/>
              </a:rPr>
              <a:t>2</a:t>
            </a:r>
            <a:r>
              <a:rPr lang="en-US" sz="1592" b="1" i="0" u="none" strike="noStrike" baseline="0" dirty="0">
                <a:effectLst/>
              </a:rPr>
              <a:t>020</a:t>
            </a:r>
            <a:r>
              <a:rPr lang="ru-RU" sz="1592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276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BF-42A4-8468-B857D5573DA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BF-42A4-8468-B857D5573DA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BF-42A4-8468-B857D5573DA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BF-42A4-8468-B857D5573DA8}"/>
              </c:ext>
            </c:extLst>
          </c:dPt>
          <c:dLbls>
            <c:dLbl>
              <c:idx val="2"/>
              <c:layout>
                <c:manualLayout>
                  <c:x val="-0.37366375487469378"/>
                  <c:y val="0.282960729198863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F-42A4-8468-B857D5573DA8}"/>
                </c:ext>
              </c:extLst>
            </c:dLbl>
            <c:dLbl>
              <c:idx val="3"/>
              <c:layout>
                <c:manualLayout>
                  <c:x val="-0.33181341432872807"/>
                  <c:y val="0.126098613777372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F-42A4-8468-B857D5573DA8}"/>
                </c:ext>
              </c:extLst>
            </c:dLbl>
            <c:spPr>
              <a:noFill/>
              <a:ln w="25276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BF-42A4-8468-B857D5573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Этическое и интеллектуальное развитие студентов первого курса</a:t>
            </a:r>
            <a:endParaRPr lang="ru-RU" sz="1600" dirty="0">
              <a:effectLst/>
            </a:endParaRPr>
          </a:p>
          <a:p>
            <a:pPr>
              <a:defRPr/>
            </a:pPr>
            <a:r>
              <a:rPr lang="en-US" sz="1597" baseline="0" dirty="0"/>
              <a:t> LAW</a:t>
            </a:r>
            <a:r>
              <a:rPr lang="ru-RU" sz="1597" baseline="0" dirty="0"/>
              <a:t> 2018</a:t>
            </a:r>
            <a:endParaRPr lang="ru-RU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278-48EC-989F-21333FB8D53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278-48EC-989F-21333FB8D53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278-48EC-989F-21333FB8D53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278-48EC-989F-21333FB8D534}"/>
              </c:ext>
            </c:extLst>
          </c:dPt>
          <c:dLbls>
            <c:spPr>
              <a:noFill/>
              <a:ln w="25308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 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78-48EC-989F-21333FB8D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5">
          <a:noFill/>
        </a:ln>
      </c:spPr>
    </c:plotArea>
    <c:legend>
      <c:legendPos val="r"/>
      <c:layout>
        <c:manualLayout>
          <c:xMode val="edge"/>
          <c:yMode val="edge"/>
          <c:x val="0.7415730337078652"/>
          <c:y val="0.4497528830313014"/>
          <c:w val="0.23756019261637246"/>
          <c:h val="0.25205930807248761"/>
        </c:manualLayout>
      </c:layout>
      <c:overlay val="0"/>
      <c:txPr>
        <a:bodyPr/>
        <a:lstStyle/>
        <a:p>
          <a:pPr>
            <a:defRPr sz="1394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593" b="1" i="0" u="none" strike="noStrike" baseline="0" dirty="0">
                <a:effectLst/>
              </a:rPr>
              <a:t> CHN  2020 </a:t>
            </a:r>
            <a:r>
              <a:rPr lang="ru-RU" sz="1593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303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D6-43D6-9BF6-A357FA1CFEE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D6-43D6-9BF6-A357FA1CFEE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D6-43D6-9BF6-A357FA1CFEE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D6-43D6-9BF6-A357FA1CFEE3}"/>
              </c:ext>
            </c:extLst>
          </c:dPt>
          <c:dLbls>
            <c:dLbl>
              <c:idx val="1"/>
              <c:layout>
                <c:manualLayout>
                  <c:x val="1.3420180570114631E-2"/>
                  <c:y val="-0.15751986977899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D6-43D6-9BF6-A357FA1CFEE3}"/>
                </c:ext>
              </c:extLst>
            </c:dLbl>
            <c:dLbl>
              <c:idx val="3"/>
              <c:layout>
                <c:manualLayout>
                  <c:x val="0.29077057901915043"/>
                  <c:y val="0.14916224107154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D6-43D6-9BF6-A357FA1CFEE3}"/>
                </c:ext>
              </c:extLst>
            </c:dLbl>
            <c:spPr>
              <a:noFill/>
              <a:ln w="253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D6-43D6-9BF6-A357FA1CF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3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48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студентов первого курса </a:t>
            </a:r>
            <a:r>
              <a:rPr lang="en-US" sz="1598" baseline="0" dirty="0"/>
              <a:t> CHN</a:t>
            </a:r>
            <a:r>
              <a:rPr lang="ru-RU" sz="1598" baseline="0" dirty="0"/>
              <a:t> 2018г.</a:t>
            </a:r>
            <a:endParaRPr lang="ru-RU" sz="1600" dirty="0"/>
          </a:p>
        </c:rich>
      </c:tx>
      <c:layout>
        <c:manualLayout>
          <c:xMode val="edge"/>
          <c:yMode val="edge"/>
          <c:x val="0.12811370783124953"/>
          <c:y val="3.475576406242632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A6-45A2-9FED-93B9447D404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A6-45A2-9FED-93B9447D404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DA6-45A2-9FED-93B9447D404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A6-45A2-9FED-93B9447D4043}"/>
              </c:ext>
            </c:extLst>
          </c:dPt>
          <c:dLbls>
            <c:spPr>
              <a:noFill/>
              <a:ln w="2531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 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A6-45A2-9FED-93B9447D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75422427035330275"/>
          <c:y val="0.4424460431654676"/>
          <c:w val="0.22734254992319514"/>
          <c:h val="0.27517985611510787"/>
        </c:manualLayout>
      </c:layout>
      <c:overlay val="0"/>
      <c:txPr>
        <a:bodyPr/>
        <a:lstStyle/>
        <a:p>
          <a:pPr>
            <a:defRPr sz="13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594" b="1" i="0" u="none" strike="noStrike" baseline="0" dirty="0">
                <a:effectLst/>
              </a:rPr>
              <a:t> LNG 2020</a:t>
            </a:r>
            <a:r>
              <a:rPr lang="ru-RU" sz="1594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314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F4-4837-87BA-EB42A914148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F4-4837-87BA-EB42A914148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F4-4837-87BA-EB42A914148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F4-4837-87BA-EB42A914148A}"/>
              </c:ext>
            </c:extLst>
          </c:dPt>
          <c:dLbls>
            <c:spPr>
              <a:noFill/>
              <a:ln w="2531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F4-4837-87BA-EB42A9141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Этическое и интеллектуальное развитие студентов первого курса </a:t>
            </a:r>
            <a:r>
              <a:rPr lang="en-US" sz="1597" baseline="0" dirty="0"/>
              <a:t>LNG</a:t>
            </a:r>
            <a:r>
              <a:rPr lang="ru-RU" sz="1597" baseline="0" dirty="0"/>
              <a:t> 2018г.</a:t>
            </a:r>
            <a:endParaRPr lang="ru-RU" sz="1600" dirty="0"/>
          </a:p>
        </c:rich>
      </c:tx>
      <c:layout>
        <c:manualLayout>
          <c:xMode val="edge"/>
          <c:yMode val="edge"/>
          <c:x val="0.13722597054478441"/>
          <c:y val="4.252689002110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50-4089-B449-D0A8CB64FA2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50-4089-B449-D0A8CB64FA2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C50-4089-B449-D0A8CB64FA2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C50-4089-B449-D0A8CB64FA2E}"/>
              </c:ext>
            </c:extLst>
          </c:dPt>
          <c:dLbls>
            <c:spPr>
              <a:noFill/>
              <a:ln w="25286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 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50-4089-B449-D0A8CB64F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45">
          <a:noFill/>
        </a:ln>
      </c:spPr>
    </c:plotArea>
    <c:legend>
      <c:legendPos val="r"/>
      <c:layout>
        <c:manualLayout>
          <c:xMode val="edge"/>
          <c:yMode val="edge"/>
          <c:x val="0.75193798449612403"/>
          <c:y val="0.4389763779527559"/>
          <c:w val="0.2294573643410853"/>
          <c:h val="0.29724409448818895"/>
        </c:manualLayout>
      </c:layout>
      <c:overlay val="0"/>
      <c:txPr>
        <a:bodyPr/>
        <a:lstStyle/>
        <a:p>
          <a:pPr>
            <a:defRPr sz="1393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594" b="1" i="0" u="none" strike="noStrike" baseline="0" dirty="0">
                <a:effectLst/>
              </a:rPr>
              <a:t> PED 2020</a:t>
            </a:r>
            <a:r>
              <a:rPr lang="ru-RU" sz="1594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314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23-4491-8FEA-0EC33A0DCCB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23-4491-8FEA-0EC33A0DCCB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23-4491-8FEA-0EC33A0DCCB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23-4491-8FEA-0EC33A0DCCBB}"/>
              </c:ext>
            </c:extLst>
          </c:dPt>
          <c:dLbls>
            <c:spPr>
              <a:noFill/>
              <a:ln w="2531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23-4491-8FEA-0EC33A0DC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Этическое и интеллектуальное развитие  студентов первого курса </a:t>
            </a:r>
            <a:r>
              <a:rPr lang="en-US" sz="1800" b="1" i="0" baseline="0" dirty="0">
                <a:effectLst/>
              </a:rPr>
              <a:t>PED 2018</a:t>
            </a:r>
            <a:r>
              <a:rPr lang="ru-RU" sz="1800" b="1" i="0" baseline="0" dirty="0">
                <a:effectLst/>
              </a:rPr>
              <a:t>г.</a:t>
            </a:r>
            <a:endParaRPr lang="ru-RU" sz="1600" dirty="0"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332-4963-A0E7-202353B515C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32-4963-A0E7-202353B515C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332-4963-A0E7-202353B515C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32-4963-A0E7-202353B515C6}"/>
              </c:ext>
            </c:extLst>
          </c:dPt>
          <c:dLbls>
            <c:spPr>
              <a:noFill/>
              <a:ln w="25321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2</c:v>
                </c:pt>
                <c:pt idx="1">
                  <c:v>позиция 2-3 </c:v>
                </c:pt>
                <c:pt idx="2">
                  <c:v>позиция 3</c:v>
                </c:pt>
                <c:pt idx="3">
                  <c:v>позиция 3-4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32-4963-A0E7-202353B51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8">
          <a:noFill/>
        </a:ln>
      </c:spPr>
    </c:plotArea>
    <c:legend>
      <c:legendPos val="r"/>
      <c:layout>
        <c:manualLayout>
          <c:xMode val="edge"/>
          <c:yMode val="edge"/>
          <c:x val="0.75970149253731334"/>
          <c:y val="0.45774647887323944"/>
          <c:w val="0.22089552238805973"/>
          <c:h val="0.26584507042253519"/>
        </c:manualLayout>
      </c:layout>
      <c:overlay val="0"/>
      <c:txPr>
        <a:bodyPr/>
        <a:lstStyle/>
        <a:p>
          <a:pPr>
            <a:defRPr sz="1394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9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800" b="1" i="0" baseline="0" dirty="0">
                <a:effectLst/>
              </a:rPr>
              <a:t>  </a:t>
            </a:r>
            <a:endParaRPr lang="ru-RU" sz="2000" dirty="0">
              <a:effectLst/>
            </a:endParaRPr>
          </a:p>
          <a:p>
            <a:pPr>
              <a:defRPr sz="209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/>
                </a:solidFill>
                <a:effectLst/>
              </a:rPr>
              <a:t>BA 2020</a:t>
            </a: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г.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 w="25250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D8-4290-A1DC-A6F0878CEA1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D8-4290-A1DC-A6F0878CEA1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D8-4290-A1DC-A6F0878CEA1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D8-4290-A1DC-A6F0878CEA1C}"/>
              </c:ext>
            </c:extLst>
          </c:dPt>
          <c:dLbls>
            <c:spPr>
              <a:noFill/>
              <a:ln w="252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4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D8-4290-A1DC-A6F0878C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9-40C0-A20A-11BFDD9F159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69-40C0-A20A-11BFDD9F15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69-40C0-A20A-11BFDD9F15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69-40C0-A20A-11BFDD9F1596}"/>
              </c:ext>
            </c:extLst>
          </c:dPt>
          <c:dLbls>
            <c:spPr>
              <a:noFill/>
              <a:ln w="2535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3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69-40C0-A20A-11BFDD9F1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7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3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Соотношение студентов первого курса </a:t>
            </a:r>
            <a:r>
              <a:rPr lang="en-US" sz="1400" dirty="0"/>
              <a:t> </a:t>
            </a:r>
            <a:r>
              <a:rPr lang="ru-RU" sz="1400" dirty="0"/>
              <a:t>МУЦА</a:t>
            </a:r>
            <a:r>
              <a:rPr lang="ru-RU" sz="1400" baseline="0" dirty="0"/>
              <a:t> </a:t>
            </a:r>
            <a:r>
              <a:rPr lang="ru-RU" sz="1400" dirty="0"/>
              <a:t>по активному и рефлективному стилям познания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2831364829396402E-2"/>
                  <c:y val="3.181321084864397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активный
47%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48-4352-B671-73F347D618A6}"/>
                </c:ext>
              </c:extLst>
            </c:dLbl>
            <c:dLbl>
              <c:idx val="1"/>
              <c:layout>
                <c:manualLayout>
                  <c:x val="-1.904554659391022E-2"/>
                  <c:y val="-4.639520916572348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рефлективный
53%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48-4352-B671-73F347D61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муца!$C$7:$D$7</c:f>
              <c:strCache>
                <c:ptCount val="2"/>
                <c:pt idx="0">
                  <c:v>активный</c:v>
                </c:pt>
                <c:pt idx="1">
                  <c:v>рефлективный</c:v>
                </c:pt>
              </c:strCache>
            </c:strRef>
          </c:cat>
          <c:val>
            <c:numRef>
              <c:f>муца!$C$8:$D$8</c:f>
              <c:numCache>
                <c:formatCode>General</c:formatCode>
                <c:ptCount val="2"/>
                <c:pt idx="0">
                  <c:v>45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48-4352-B671-73F347D618A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800" b="1" i="0" baseline="0" dirty="0">
                <a:effectLst/>
              </a:rPr>
              <a:t>  </a:t>
            </a:r>
            <a:endParaRPr lang="ru-RU" sz="1600" dirty="0">
              <a:effectLst/>
            </a:endParaRPr>
          </a:p>
          <a:p>
            <a:pPr>
              <a:defRPr sz="211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94" b="1" i="0" u="none" strike="noStrike" baseline="0" dirty="0">
                <a:effectLst/>
              </a:rPr>
              <a:t>IT 2020</a:t>
            </a:r>
            <a:r>
              <a:rPr lang="ru-RU" sz="1594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307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729594640526404"/>
          <c:y val="0.3088007265373679"/>
          <c:w val="0.50070169427485534"/>
          <c:h val="0.681064141023584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62-4BE1-92F1-2CA4C8337E7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62-4BE1-92F1-2CA4C8337E7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62-4BE1-92F1-2CA4C8337E7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62-4BE1-92F1-2CA4C8337E7B}"/>
              </c:ext>
            </c:extLst>
          </c:dPt>
          <c:dLbls>
            <c:dLbl>
              <c:idx val="0"/>
              <c:layout>
                <c:manualLayout>
                  <c:x val="0.2856255541878906"/>
                  <c:y val="7.39699739386108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62-4BE1-92F1-2CA4C8337E7B}"/>
                </c:ext>
              </c:extLst>
            </c:dLbl>
            <c:spPr>
              <a:noFill/>
              <a:ln w="2530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62-4BE1-92F1-2CA4C8337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1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3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62-4187-A462-85E808F54B8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62-4187-A462-85E808F54B8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62-4187-A462-85E808F54B8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62-4187-A462-85E808F54B8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62-4187-A462-85E808F54B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позиция 3-4</c:v>
                </c:pt>
                <c:pt idx="1">
                  <c:v>позиция 4</c:v>
                </c:pt>
                <c:pt idx="2">
                  <c:v>позиция 4-5</c:v>
                </c:pt>
                <c:pt idx="3">
                  <c:v>позиция 5</c:v>
                </c:pt>
                <c:pt idx="4">
                  <c:v>позиция 5-6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062-4187-A462-85E808F54B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9287"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6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64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93" b="1" i="0" u="none" strike="noStrike" baseline="0" dirty="0">
                <a:effectLst/>
              </a:rPr>
              <a:t>Этическое и интеллектуальное развитие выпускников </a:t>
            </a:r>
            <a:r>
              <a:rPr lang="en-US" sz="1593" b="1" i="0" u="none" strike="noStrike" baseline="0" dirty="0">
                <a:effectLst/>
              </a:rPr>
              <a:t> IR 2020</a:t>
            </a:r>
            <a:r>
              <a:rPr lang="ru-RU" sz="1593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297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6-4E02-9F88-1B42813260D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6-4E02-9F88-1B42813260D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6-4E02-9F88-1B42813260D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96-4E02-9F88-1B42813260D6}"/>
              </c:ext>
            </c:extLst>
          </c:dPt>
          <c:dLbls>
            <c:spPr>
              <a:noFill/>
              <a:ln w="2529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6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96-4E02-9F88-1B4281326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61-40A2-A34E-535C324B89E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61-40A2-A34E-535C324B89E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61-40A2-A34E-535C324B89E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61-40A2-A34E-535C324B89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661-40A2-A34E-535C324B89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8859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34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</a:t>
            </a:r>
            <a:r>
              <a:rPr lang="en-US" sz="1592" b="1" i="0" u="none" strike="noStrike" baseline="0" dirty="0">
                <a:effectLst/>
              </a:rPr>
              <a:t> LAW  2020</a:t>
            </a:r>
            <a:r>
              <a:rPr lang="ru-RU" sz="1592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276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64-4C19-8B34-D7BB67A4853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64-4C19-8B34-D7BB67A4853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64-4C19-8B34-D7BB67A4853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64-4C19-8B34-D7BB67A4853C}"/>
              </c:ext>
            </c:extLst>
          </c:dPt>
          <c:dLbls>
            <c:dLbl>
              <c:idx val="2"/>
              <c:layout>
                <c:manualLayout>
                  <c:x val="-0.37366375487469378"/>
                  <c:y val="0.282960729198863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64-4C19-8B34-D7BB67A4853C}"/>
                </c:ext>
              </c:extLst>
            </c:dLbl>
            <c:dLbl>
              <c:idx val="3"/>
              <c:layout>
                <c:manualLayout>
                  <c:x val="-0.33181341432872807"/>
                  <c:y val="0.126098613777372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64-4C19-8B34-D7BB67A4853C}"/>
                </c:ext>
              </c:extLst>
            </c:dLbl>
            <c:spPr>
              <a:noFill/>
              <a:ln w="25276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64-4C19-8B34-D7BB67A48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2B-4649-ACC6-BBADD480F56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2B-4649-ACC6-BBADD480F56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2B-4649-ACC6-BBADD480F56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2B-4649-ACC6-BBADD480F5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8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F2B-4649-ACC6-BBADD480F5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8772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28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 </a:t>
            </a:r>
            <a:r>
              <a:rPr lang="en-US" sz="1593" b="1" i="0" u="none" strike="noStrike" baseline="0" dirty="0">
                <a:effectLst/>
              </a:rPr>
              <a:t> CHN   2020</a:t>
            </a:r>
            <a:r>
              <a:rPr lang="ru-RU" sz="1593" b="1" i="0" u="none" strike="noStrike" baseline="0" dirty="0">
                <a:effectLst/>
              </a:rPr>
              <a:t>г.</a:t>
            </a:r>
            <a:r>
              <a:rPr lang="en-US" sz="1593" b="1" i="0" u="none" strike="noStrike" baseline="0" dirty="0">
                <a:effectLst/>
              </a:rPr>
              <a:t> </a:t>
            </a:r>
            <a:endParaRPr lang="en-US" sz="1600" dirty="0"/>
          </a:p>
        </c:rich>
      </c:tx>
      <c:overlay val="0"/>
      <c:spPr>
        <a:noFill/>
        <a:ln w="25303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CF-45CA-BC0F-301145F3092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CF-45CA-BC0F-301145F3092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CF-45CA-BC0F-301145F3092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CF-45CA-BC0F-301145F30926}"/>
              </c:ext>
            </c:extLst>
          </c:dPt>
          <c:dLbls>
            <c:dLbl>
              <c:idx val="1"/>
              <c:layout>
                <c:manualLayout>
                  <c:x val="1.3420180570114631E-2"/>
                  <c:y val="-0.15751986977899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CF-45CA-BC0F-301145F30926}"/>
                </c:ext>
              </c:extLst>
            </c:dLbl>
            <c:dLbl>
              <c:idx val="3"/>
              <c:layout>
                <c:manualLayout>
                  <c:x val="0.29077057901915043"/>
                  <c:y val="0.14916224107154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CF-45CA-BC0F-301145F30926}"/>
                </c:ext>
              </c:extLst>
            </c:dLbl>
            <c:spPr>
              <a:noFill/>
              <a:ln w="253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CF-45CA-BC0F-301145F30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3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67-407D-A690-C37F271EF91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67-407D-A690-C37F271EF91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67-407D-A690-C37F271EF91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67-407D-A690-C37F271EF9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63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67-407D-A690-C37F271EF9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7845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3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63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1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94" b="1" i="0" u="none" strike="noStrike" baseline="0" dirty="0">
                <a:effectLst/>
              </a:rPr>
              <a:t>Этическое и интеллектуальное развитие выпускников </a:t>
            </a:r>
            <a:r>
              <a:rPr lang="en-US" sz="1594" b="1" i="0" u="none" strike="noStrike" baseline="0" dirty="0">
                <a:effectLst/>
              </a:rPr>
              <a:t> LNG 2020</a:t>
            </a:r>
            <a:r>
              <a:rPr lang="ru-RU" sz="1594" b="1" i="0" u="none" strike="noStrike" baseline="0" dirty="0">
                <a:effectLst/>
              </a:rPr>
              <a:t> г.</a:t>
            </a:r>
            <a:endParaRPr lang="en-US" sz="1600" dirty="0"/>
          </a:p>
        </c:rich>
      </c:tx>
      <c:overlay val="0"/>
      <c:spPr>
        <a:noFill/>
        <a:ln w="25314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76-47F3-8E85-2D1C6DE32DB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76-47F3-8E85-2D1C6DE32DB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76-47F3-8E85-2D1C6DE32DB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76-47F3-8E85-2D1C6DE32DB8}"/>
              </c:ext>
            </c:extLst>
          </c:dPt>
          <c:dLbls>
            <c:spPr>
              <a:noFill/>
              <a:ln w="2531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76-47F3-8E85-2D1C6DE32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3A-4645-B554-F4B47A671FD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3A-4645-B554-F4B47A671FD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3A-4645-B554-F4B47A671FD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3A-4645-B554-F4B47A671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9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53A-4645-B554-F4B47A671F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8284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9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9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Соотношение студентов</a:t>
            </a:r>
            <a:r>
              <a:rPr lang="ru-RU" sz="1400" baseline="0" dirty="0"/>
              <a:t> первого курса МУЦА по фактическому и теоретическому стилям познания</a:t>
            </a:r>
            <a:endParaRPr lang="ru-RU" sz="1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1963189180791647E-2"/>
                  <c:y val="-6.686058870740331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фактический 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B24-4499-BD23-107FA27C8298}"/>
                </c:ext>
              </c:extLst>
            </c:dLbl>
            <c:dLbl>
              <c:idx val="1"/>
              <c:layout>
                <c:manualLayout>
                  <c:x val="-8.0205394886386939E-3"/>
                  <c:y val="2.416216567970327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теоретический
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24-4499-BD23-107FA27C82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муца!$G$7:$H$7</c:f>
              <c:strCache>
                <c:ptCount val="2"/>
                <c:pt idx="0">
                  <c:v>фактический </c:v>
                </c:pt>
                <c:pt idx="1">
                  <c:v>теоретический</c:v>
                </c:pt>
              </c:strCache>
            </c:strRef>
          </c:cat>
          <c:val>
            <c:numRef>
              <c:f>муца!$G$8:$H$8</c:f>
              <c:numCache>
                <c:formatCode>General</c:formatCode>
                <c:ptCount val="2"/>
                <c:pt idx="0">
                  <c:v>57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24-4499-BD23-107FA27C82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15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Этическое и интеллектуальное развитие выпускников</a:t>
            </a:r>
            <a:r>
              <a:rPr lang="en-US" sz="1594" b="1" i="0" u="none" strike="noStrike" baseline="0" dirty="0">
                <a:effectLst/>
              </a:rPr>
              <a:t> PED 2020</a:t>
            </a:r>
            <a:r>
              <a:rPr lang="ru-RU" sz="1594" b="1" i="0" u="none" strike="noStrike" baseline="0" dirty="0">
                <a:effectLst/>
              </a:rPr>
              <a:t>г.</a:t>
            </a:r>
            <a:endParaRPr lang="en-US" sz="1600" dirty="0"/>
          </a:p>
        </c:rich>
      </c:tx>
      <c:overlay val="0"/>
      <c:spPr>
        <a:noFill/>
        <a:ln w="25314"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Ethical-Intellectual Development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91-42C8-B7EC-8953DEA6785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1-42C8-B7EC-8953DEA6785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91-42C8-B7EC-8953DEA6785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91-42C8-B7EC-8953DEA67859}"/>
              </c:ext>
            </c:extLst>
          </c:dPt>
          <c:dLbls>
            <c:spPr>
              <a:noFill/>
              <a:ln w="2531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47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91-42C8-B7EC-8953DEA67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Позиции этико-интеллектуального развития студентов первого курса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3C-4C47-827D-D150EF12C09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3C-4C47-827D-D150EF12C0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3C-4C47-827D-D150EF12C0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3C-4C47-827D-D150EF12C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9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позиция 4</c:v>
                </c:pt>
                <c:pt idx="1">
                  <c:v>позиция 4-5</c:v>
                </c:pt>
                <c:pt idx="2">
                  <c:v>позиция 5</c:v>
                </c:pt>
                <c:pt idx="3">
                  <c:v>позиция 5-6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3C-4C47-827D-D150EF12C0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18891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9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39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/>
              <a:t>Позиции студентов </a:t>
            </a:r>
            <a:r>
              <a:rPr lang="en-US" sz="1800" b="1" i="0" baseline="0"/>
              <a:t>ITC 118 </a:t>
            </a:r>
            <a:r>
              <a:rPr lang="ru-RU" sz="1800" b="1" i="0" baseline="0"/>
              <a:t>в  этико-интеллектуальном развитии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6.5365255281448431E-2"/>
                  <c:y val="0.118149419202038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5B-4B78-9B04-AD2D4E0AE5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'IT 118'!$C$33:$F$33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'IT 118'!$C$34:$F$34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5B-4B78-9B04-AD2D4E0AE5D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/>
              <a:t>Позиции студентов </a:t>
            </a:r>
            <a:r>
              <a:rPr lang="en-US" sz="1800" b="1" i="0" baseline="0" dirty="0"/>
              <a:t>LAWC 118 </a:t>
            </a:r>
            <a:r>
              <a:rPr lang="ru-RU" sz="1800" b="1" i="0" baseline="0" dirty="0"/>
              <a:t>в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/>
              <a:t>этико-интеллектуальном развитии                           </a:t>
            </a:r>
            <a:endParaRPr lang="ru-RU" dirty="0"/>
          </a:p>
        </c:rich>
      </c:tx>
      <c:layout>
        <c:manualLayout>
          <c:xMode val="edge"/>
          <c:yMode val="edge"/>
          <c:x val="0.23188066447956138"/>
          <c:y val="2.71603037287966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18646698231793021"/>
                  <c:y val="-0.340868810872520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4-496D-9F27-FF5B5D508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'LAWC 118'!$D$20:$G$20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'LAWC 118'!$D$21:$G$21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E4-496D-9F27-FF5B5D50825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/>
              <a:t>Позиции студентов </a:t>
            </a:r>
            <a:r>
              <a:rPr lang="en-US" sz="1800" b="1" i="0" baseline="0" dirty="0"/>
              <a:t>PEDC 118 </a:t>
            </a:r>
            <a:r>
              <a:rPr lang="ru-RU" sz="1800" b="1" i="0" baseline="0" dirty="0"/>
              <a:t>в  этико-интеллектуальном развитии</a:t>
            </a:r>
            <a:endParaRPr lang="ru-RU" dirty="0"/>
          </a:p>
        </c:rich>
      </c:tx>
      <c:layout>
        <c:manualLayout>
          <c:xMode val="edge"/>
          <c:yMode val="edge"/>
          <c:x val="0.22307257462217006"/>
          <c:y val="1.461176987651328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22816592250227014"/>
                  <c:y val="-0.282660661395435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2C-45A1-BEFB-1668F08AABFE}"/>
                </c:ext>
              </c:extLst>
            </c:dLbl>
            <c:dLbl>
              <c:idx val="2"/>
              <c:layout>
                <c:manualLayout>
                  <c:x val="0.16911450516814608"/>
                  <c:y val="0.115610547626891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C-45A1-BEFB-1668F08AABFE}"/>
                </c:ext>
              </c:extLst>
            </c:dLbl>
            <c:dLbl>
              <c:idx val="3"/>
              <c:layout>
                <c:manualLayout>
                  <c:x val="2.801609985461717E-3"/>
                  <c:y val="-2.11161167821738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C-45A1-BEFB-1668F08AA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'PEDC 118'!$C$12:$F$12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'PEDC 118'!$C$13:$F$13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2C-45A1-BEFB-1668F08AAB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/>
              <a:t>Позиции этико-интеллектуального развития студентов  первого курса 2018 ГТК</a:t>
            </a:r>
            <a:r>
              <a:rPr lang="ru-RU" sz="1800" b="1" i="1" u="none" strike="noStrike" baseline="0" dirty="0"/>
              <a:t/>
            </a:r>
            <a:br>
              <a:rPr lang="ru-RU" sz="1800" b="1" i="1" u="none" strike="noStrike" baseline="0" dirty="0"/>
            </a:b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0114326020076461"/>
                  <c:y val="9.48305051334321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Позиция </a:t>
                    </a:r>
                    <a:r>
                      <a:rPr lang="ru-RU"/>
                      <a:t> 2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3D-419D-9CB0-0248B1913853}"/>
                </c:ext>
              </c:extLst>
            </c:dLbl>
            <c:dLbl>
              <c:idx val="1"/>
              <c:layout>
                <c:manualLayout>
                  <c:x val="-0.23162898053012562"/>
                  <c:y val="-0.200438376782554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Позиция </a:t>
                    </a:r>
                    <a:r>
                      <a:rPr lang="ru-RU"/>
                      <a:t>2-3
43%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3D-419D-9CB0-0248B1913853}"/>
                </c:ext>
              </c:extLst>
            </c:dLbl>
            <c:dLbl>
              <c:idx val="2"/>
              <c:layout>
                <c:manualLayout>
                  <c:x val="0.16486304363379589"/>
                  <c:y val="2.126078113512974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позиция</a:t>
                    </a:r>
                    <a:r>
                      <a:rPr lang="ru-RU"/>
                      <a:t> 3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3D-419D-9CB0-0248B1913853}"/>
                </c:ext>
              </c:extLst>
            </c:dLbl>
            <c:dLbl>
              <c:idx val="3"/>
              <c:layout>
                <c:manualLayout>
                  <c:x val="9.0268154048110102E-2"/>
                  <c:y val="7.33079502682093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Позиция </a:t>
                    </a:r>
                    <a:r>
                      <a:rPr lang="ru-RU"/>
                      <a:t>3-4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3D-419D-9CB0-0248B19138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'итоги '!$C$6:$F$6</c:f>
              <c:strCache>
                <c:ptCount val="4"/>
                <c:pt idx="0">
                  <c:v>position 2</c:v>
                </c:pt>
                <c:pt idx="1">
                  <c:v>position2-3</c:v>
                </c:pt>
                <c:pt idx="2">
                  <c:v>position 3</c:v>
                </c:pt>
                <c:pt idx="3">
                  <c:v>position 3-4</c:v>
                </c:pt>
              </c:strCache>
            </c:strRef>
          </c:cat>
          <c:val>
            <c:numRef>
              <c:f>'итоги '!$C$7:$F$7</c:f>
              <c:numCache>
                <c:formatCode>General</c:formatCode>
                <c:ptCount val="4"/>
                <c:pt idx="0">
                  <c:v>11</c:v>
                </c:pt>
                <c:pt idx="1">
                  <c:v>28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3D-419D-9CB0-0248B19138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Позиции студентов первого курса ГТК 2019 в  этико-интеллектуальном развитии</a:t>
            </a:r>
          </a:p>
        </c:rich>
      </c:tx>
      <c:layout>
        <c:manualLayout>
          <c:xMode val="edge"/>
          <c:yMode val="edge"/>
          <c:x val="0.11329855643044619"/>
          <c:y val="4.629629629629632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67874351803765E-2"/>
          <c:y val="0.35159696704578602"/>
          <c:w val="0.82067905459002288"/>
          <c:h val="0.6377690288713912"/>
        </c:manualLayout>
      </c:layout>
      <c:pie3D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8.7960853146026544E-2"/>
                  <c:y val="4.8476523767862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9-404B-A31F-87753F90E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Лист1!$K$10:$N$10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Лист1!$K$11:$N$11</c:f>
              <c:numCache>
                <c:formatCode>General</c:formatCode>
                <c:ptCount val="4"/>
                <c:pt idx="0">
                  <c:v>15</c:v>
                </c:pt>
                <c:pt idx="1">
                  <c:v>33</c:v>
                </c:pt>
                <c:pt idx="2">
                  <c:v>38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C9-404B-A31F-87753F90ED0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/>
              <a:t>Позиции студентов  </a:t>
            </a:r>
            <a:r>
              <a:rPr lang="en-US" sz="1400" b="1"/>
              <a:t>ITC 119 </a:t>
            </a:r>
            <a:r>
              <a:rPr lang="ru-RU" sz="1400" b="1"/>
              <a:t>в  этико-интеллектуальном развитии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8289206792445334"/>
                  <c:y val="0.15486622432505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FF-4FF6-A600-0719A3E5C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'ITC119'!$I$3:$L$3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'ITC119'!$I$4:$L$4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FF-4FF6-A600-0719A3E5C18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Позиции студентов  </a:t>
            </a:r>
            <a:r>
              <a:rPr lang="en-US" sz="1400"/>
              <a:t>LAWC 119 </a:t>
            </a:r>
            <a:r>
              <a:rPr lang="ru-RU" sz="1400"/>
              <a:t>в  этико-интеллектуальном развитии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2338757350268029"/>
                  <c:y val="-9.27009213731155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55-4C4D-9AF5-717312CBCE89}"/>
                </c:ext>
              </c:extLst>
            </c:dLbl>
            <c:dLbl>
              <c:idx val="2"/>
              <c:layout>
                <c:manualLayout>
                  <c:x val="7.4115223602228025E-2"/>
                  <c:y val="0.17901205461931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55-4C4D-9AF5-717312CBCE89}"/>
                </c:ext>
              </c:extLst>
            </c:dLbl>
            <c:dLbl>
              <c:idx val="3"/>
              <c:layout>
                <c:manualLayout>
                  <c:x val="0.3800860229347498"/>
                  <c:y val="9.3446138793889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55-4C4D-9AF5-717312CBC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'LAWC 119'!$J$5:$M$5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'LAWC 119'!$J$6:$M$6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55-4C4D-9AF5-717312CBCE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Позиции студентов  </a:t>
            </a:r>
            <a:r>
              <a:rPr lang="en-US" sz="1400" dirty="0"/>
              <a:t>LNGC 119 </a:t>
            </a:r>
            <a:r>
              <a:rPr lang="ru-RU" sz="1400" dirty="0"/>
              <a:t>в  этико-интеллектуальном развитии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5303820800682034E-2"/>
                  <c:y val="5.69758938161626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3-4FC5-B868-1E19AE278D03}"/>
                </c:ext>
              </c:extLst>
            </c:dLbl>
            <c:dLbl>
              <c:idx val="1"/>
              <c:layout>
                <c:manualLayout>
                  <c:x val="-0.10085764137558578"/>
                  <c:y val="9.09811612184265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3-4FC5-B868-1E19AE278D03}"/>
                </c:ext>
              </c:extLst>
            </c:dLbl>
            <c:dLbl>
              <c:idx val="3"/>
              <c:layout>
                <c:manualLayout>
                  <c:x val="5.4092863509804662E-2"/>
                  <c:y val="8.96933312119873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3-4FC5-B868-1E19AE278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'LNGC 119'!$J$4:$M$4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'LNGC 119'!$J$5:$M$5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E3-4FC5-B868-1E19AE278D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Соотношение студентов первого курс МУЦА по визуальному и вербальному стилям познания </a:t>
            </a:r>
            <a:r>
              <a:rPr lang="ru-RU" sz="1400" baseline="0" dirty="0"/>
              <a:t> </a:t>
            </a:r>
            <a:endParaRPr lang="ru-RU" sz="1400" dirty="0"/>
          </a:p>
        </c:rich>
      </c:tx>
      <c:layout>
        <c:manualLayout>
          <c:xMode val="edge"/>
          <c:yMode val="edge"/>
          <c:x val="0.12582717447287695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8268214890860158E-2"/>
                  <c:y val="-1.41016243937249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визуальный
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F47-47E2-B5B5-2A4AE44188ED}"/>
                </c:ext>
              </c:extLst>
            </c:dLbl>
            <c:dLbl>
              <c:idx val="1"/>
              <c:layout>
                <c:manualLayout>
                  <c:x val="-3.4005753059284605E-2"/>
                  <c:y val="0.1482990057133415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вербальный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47-47E2-B5B5-2A4AE44188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муца!$B$23:$C$23</c:f>
              <c:strCache>
                <c:ptCount val="2"/>
                <c:pt idx="0">
                  <c:v>визуальный</c:v>
                </c:pt>
                <c:pt idx="1">
                  <c:v>вербальный</c:v>
                </c:pt>
              </c:strCache>
            </c:strRef>
          </c:cat>
          <c:val>
            <c:numRef>
              <c:f>муца!$B$24:$C$24</c:f>
              <c:numCache>
                <c:formatCode>General</c:formatCode>
                <c:ptCount val="2"/>
                <c:pt idx="0">
                  <c:v>65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47-47E2-B5B5-2A4AE44188E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Позиции студентов </a:t>
            </a:r>
            <a:r>
              <a:rPr lang="en-US" sz="1400" dirty="0"/>
              <a:t>TOUR 119 </a:t>
            </a:r>
            <a:r>
              <a:rPr lang="ru-RU" sz="1400" dirty="0"/>
              <a:t>в  этико-интеллектуальном развитии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4139001598426169E-2"/>
                  <c:y val="0.129723103823022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B-421A-8B0C-19266EA10AA4}"/>
                </c:ext>
              </c:extLst>
            </c:dLbl>
            <c:dLbl>
              <c:idx val="1"/>
              <c:layout>
                <c:manualLayout>
                  <c:x val="-1.759432793774094E-2"/>
                  <c:y val="-8.9235993576120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B-421A-8B0C-19266EA10AA4}"/>
                </c:ext>
              </c:extLst>
            </c:dLbl>
            <c:dLbl>
              <c:idx val="2"/>
              <c:layout>
                <c:manualLayout>
                  <c:x val="9.4855020577024649E-2"/>
                  <c:y val="-6.79915705672305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4B-421A-8B0C-19266EA10AA4}"/>
                </c:ext>
              </c:extLst>
            </c:dLbl>
            <c:dLbl>
              <c:idx val="3"/>
              <c:layout>
                <c:manualLayout>
                  <c:x val="8.3467847769029102E-2"/>
                  <c:y val="9.35411198600175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4B-421A-8B0C-19266EA10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'TOUR 119'!$C$31:$F$31</c:f>
              <c:strCache>
                <c:ptCount val="4"/>
                <c:pt idx="0">
                  <c:v>позиция 2</c:v>
                </c:pt>
                <c:pt idx="1">
                  <c:v>позиция 2-3</c:v>
                </c:pt>
                <c:pt idx="2">
                  <c:v>позиция  3</c:v>
                </c:pt>
                <c:pt idx="3">
                  <c:v>позиция 3-4</c:v>
                </c:pt>
              </c:strCache>
            </c:strRef>
          </c:cat>
          <c:val>
            <c:numRef>
              <c:f>'TOUR 119'!$C$32:$F$32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4B-421A-8B0C-19266EA10A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Соотношение</a:t>
            </a:r>
            <a:r>
              <a:rPr lang="ru-RU" sz="1400" baseline="0" dirty="0"/>
              <a:t> студентов первого курса МУЦА по последовательному и </a:t>
            </a:r>
            <a:r>
              <a:rPr lang="ru-RU" sz="1400" baseline="0" dirty="0" err="1"/>
              <a:t>хостическому</a:t>
            </a:r>
            <a:r>
              <a:rPr lang="ru-RU" sz="1400" baseline="0" dirty="0"/>
              <a:t> стилям познания</a:t>
            </a:r>
            <a:endParaRPr lang="ru-RU" sz="1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7699454234887339E-2"/>
                  <c:y val="1.82677165354330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2E-4AD9-B3CF-563EB67DE4E2}"/>
                </c:ext>
              </c:extLst>
            </c:dLbl>
            <c:dLbl>
              <c:idx val="1"/>
              <c:layout>
                <c:manualLayout>
                  <c:x val="-2.1586968295629755E-2"/>
                  <c:y val="-2.15227869243617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E-4AD9-B3CF-563EB67DE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муца!$G$23:$H$23</c:f>
              <c:strCache>
                <c:ptCount val="2"/>
                <c:pt idx="0">
                  <c:v>последовательный</c:v>
                </c:pt>
                <c:pt idx="1">
                  <c:v>холистический</c:v>
                </c:pt>
              </c:strCache>
            </c:strRef>
          </c:cat>
          <c:val>
            <c:numRef>
              <c:f>муца!$G$24:$H$24</c:f>
              <c:numCache>
                <c:formatCode>General</c:formatCode>
                <c:ptCount val="2"/>
                <c:pt idx="0">
                  <c:v>55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2E-4AD9-B3CF-563EB67DE4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Relationship Id="rId4" Type="http://schemas.openxmlformats.org/officeDocument/2006/relationships/image" Target="../media/image95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Relationship Id="rId4" Type="http://schemas.openxmlformats.org/officeDocument/2006/relationships/image" Target="../media/image100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102.png"/><Relationship Id="rId4" Type="http://schemas.openxmlformats.org/officeDocument/2006/relationships/image" Target="../media/image105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image" Target="../media/image107.png"/><Relationship Id="rId4" Type="http://schemas.openxmlformats.org/officeDocument/2006/relationships/image" Target="../media/image110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112.png"/><Relationship Id="rId4" Type="http://schemas.openxmlformats.org/officeDocument/2006/relationships/image" Target="../media/image1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image" Target="../media/image117.png"/><Relationship Id="rId4" Type="http://schemas.openxmlformats.org/officeDocument/2006/relationships/image" Target="../media/image120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Relationship Id="rId4" Type="http://schemas.openxmlformats.org/officeDocument/2006/relationships/image" Target="../media/image125.png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image" Target="../media/image126.png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image" Target="../media/image128.png"/><Relationship Id="rId4" Type="http://schemas.openxmlformats.org/officeDocument/2006/relationships/image" Target="../media/image131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png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image" Target="../media/image133.png"/><Relationship Id="rId4" Type="http://schemas.openxmlformats.org/officeDocument/2006/relationships/image" Target="../media/image136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png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image" Target="../media/image138.png"/><Relationship Id="rId4" Type="http://schemas.openxmlformats.org/officeDocument/2006/relationships/image" Target="../media/image141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image" Target="../media/image143.png"/><Relationship Id="rId4" Type="http://schemas.openxmlformats.org/officeDocument/2006/relationships/image" Target="../media/image146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png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image" Target="../media/image148.png"/><Relationship Id="rId4" Type="http://schemas.openxmlformats.org/officeDocument/2006/relationships/image" Target="../media/image151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26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F2E13C-637D-4231-8179-AB4E21ECEE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515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0FDDB590-B0A5-41FD-97E6-56E78884330D}" type="datetimeFigureOut">
              <a:rPr lang="ru-RU"/>
              <a:pPr>
                <a:defRPr/>
              </a:pPr>
              <a:t>22.08.2020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37D1D8-EA6C-4159-BB12-2D1DDC003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648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A596D86B-8D35-4C4D-A127-F0D2B578BB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CCBC8AB0-8147-4C74-9DB7-55D1BE665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709231AA-DA7F-42CA-9DAB-C9C377F02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F34AF8-FB07-48B2-9028-E084A1B8B8D6}" type="slidenum">
              <a:rPr lang="ru-RU" altLang="ru-RU" sz="1200"/>
              <a:pPr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xmlns="" id="{C9E7E20A-9123-4D98-8F7F-4ABFD0DF3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xmlns="" id="{D4E38502-3E97-4DF2-B2BF-C5944AEDA4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xmlns="" id="{72D1C05A-272F-4D0E-B547-D0442565D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62A292-962B-42BB-A404-3831051BC964}" type="slidenum">
              <a:rPr lang="ru-RU" altLang="ru-RU" sz="1200"/>
              <a:pPr/>
              <a:t>70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450B847-F124-44F3-9576-BC4A7519805F}" type="slidenum">
              <a:rPr lang="ru-RU" altLang="ru-RU" sz="1200" smtClean="0"/>
              <a:pPr/>
              <a:t>100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79224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0391629-49D5-417F-90A8-58229B22627F}" type="slidenum">
              <a:rPr lang="ru-RU" altLang="ru-RU" sz="1200" smtClean="0"/>
              <a:pPr/>
              <a:t>113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248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FE73-608A-4319-BC53-09ED82BFEF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498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C6E3-56EE-4007-AB1D-BD14FA0150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027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792F-AE0B-461D-A166-422871C2F7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95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7924-C3D1-4AE2-98A1-DEC32C9846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522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2973-FEAC-43DA-A3D2-E0E60A2881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989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BF1B-8340-46FC-94FF-A9C02E6041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014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888D-2D6E-417C-90DF-40655D07FA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112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632F-E12D-409E-B35C-DB6FCFAAB0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386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0115-2FD2-48E6-B598-56301529EE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310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3807-C720-4E41-A9C2-8906E4FE25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702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013C-EE78-471F-B030-CB61BF0A02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0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747B3E-8316-4EEA-8134-601D56EF72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image" Target="../media/image15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ests.kulichki.com/cgi-bin/test1.cgi?cat=expert&amp;num=2" TargetMode="External"/><Relationship Id="rId13" Type="http://schemas.openxmlformats.org/officeDocument/2006/relationships/hyperlink" Target="http://tests.kulichki.com/cgi-bin/test1.cgi?cat=women&amp;num=14" TargetMode="External"/><Relationship Id="rId18" Type="http://schemas.openxmlformats.org/officeDocument/2006/relationships/hyperlink" Target="http://tests.kulichki.com/cgi-bin/test1.cgi?cat=women&amp;num=9" TargetMode="External"/><Relationship Id="rId3" Type="http://schemas.openxmlformats.org/officeDocument/2006/relationships/hyperlink" Target="http://tests.kulichki.com/lusher.html#atop" TargetMode="External"/><Relationship Id="rId21" Type="http://schemas.openxmlformats.org/officeDocument/2006/relationships/hyperlink" Target="http://tests.kulichki.com/cgi-bin/test1.cgi?cat=persona&amp;num=19" TargetMode="External"/><Relationship Id="rId7" Type="http://schemas.openxmlformats.org/officeDocument/2006/relationships/hyperlink" Target="http://tests.kulichki.com/cgi-bin/test1.cgi?cat=women&amp;num=26" TargetMode="External"/><Relationship Id="rId12" Type="http://schemas.openxmlformats.org/officeDocument/2006/relationships/hyperlink" Target="http://tests.kulichki.com/cgi-bin/test1.cgi?cat=family&amp;num=1" TargetMode="External"/><Relationship Id="rId17" Type="http://schemas.openxmlformats.org/officeDocument/2006/relationships/hyperlink" Target="http://tests.kulichki.com/cgi-bin/test1.cgi?cat=character&amp;num=45" TargetMode="External"/><Relationship Id="rId2" Type="http://schemas.openxmlformats.org/officeDocument/2006/relationships/hyperlink" Target="http://tests.kulichki.com/cgi-bin/test1.cgi?cat=expert&amp;num=25#atop" TargetMode="External"/><Relationship Id="rId16" Type="http://schemas.openxmlformats.org/officeDocument/2006/relationships/hyperlink" Target="http://tests.kulichki.com/cgi-bin/test1.cgi?cat=brain&amp;num=9" TargetMode="External"/><Relationship Id="rId20" Type="http://schemas.openxmlformats.org/officeDocument/2006/relationships/hyperlink" Target="http://tests.kulichki.com/cgi-bin/test1.cgi?cat=persona&amp;num=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sts.kulichki.com/cgi-bin/test1.cgi?cat=character&amp;num=15" TargetMode="External"/><Relationship Id="rId11" Type="http://schemas.openxmlformats.org/officeDocument/2006/relationships/hyperlink" Target="http://tests.kulichki.com/cgi-bin/test1.cgi?cat=dog&amp;num=4" TargetMode="External"/><Relationship Id="rId5" Type="http://schemas.openxmlformats.org/officeDocument/2006/relationships/hyperlink" Target="http://tests.kulichki.com/cgi-bin/iq.cgi?num=1" TargetMode="External"/><Relationship Id="rId15" Type="http://schemas.openxmlformats.org/officeDocument/2006/relationships/hyperlink" Target="http://tests.kulichki.com/cgi-bin/test1.cgi?cat=character&amp;num=43" TargetMode="External"/><Relationship Id="rId23" Type="http://schemas.openxmlformats.org/officeDocument/2006/relationships/hyperlink" Target="http://tests.kulichki.com/cgi-bin/test1.cgi?cat=persona&amp;num=21" TargetMode="External"/><Relationship Id="rId10" Type="http://schemas.openxmlformats.org/officeDocument/2006/relationships/hyperlink" Target="http://tests.kulichki.com/cgi-bin/test1.cgi?cat=family&amp;num=13" TargetMode="External"/><Relationship Id="rId19" Type="http://schemas.openxmlformats.org/officeDocument/2006/relationships/hyperlink" Target="http://tests.kulichki.com/cgi-bin/test1.cgi?cat=persona&amp;num=6" TargetMode="External"/><Relationship Id="rId4" Type="http://schemas.openxmlformats.org/officeDocument/2006/relationships/hyperlink" Target="http://tests.kulichki.com/cgi-bin/test1.cgi?cat=character&amp;num=30" TargetMode="External"/><Relationship Id="rId9" Type="http://schemas.openxmlformats.org/officeDocument/2006/relationships/hyperlink" Target="http://tests.kulichki.com/cgi-bin/test1.cgi?cat=character&amp;num=58" TargetMode="External"/><Relationship Id="rId14" Type="http://schemas.openxmlformats.org/officeDocument/2006/relationships/hyperlink" Target="http://tests.kulichki.com/cgi-bin/test1.cgi?cat=expert&amp;num=12" TargetMode="External"/><Relationship Id="rId22" Type="http://schemas.openxmlformats.org/officeDocument/2006/relationships/hyperlink" Target="http://tests.kulichki.com/cgi-bin/test1.cgi?cat=character&amp;num=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4brain.ru/blog/%D1%82%D0%B5%D1%81%D1%82-%D0%BD%D0%B0-%D1%82%D0%B8%D0%BF-%D0%BB%D0%B8%D1%87%D0%BD%D0%BE%D1%81%D1%82%D0%B8-%D0%BC%D0%B0%D0%B5%D1%80%D1%81-%D0%B1%D1%80%D0%B8%D0%B3%D0%B3%D1%81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8.png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4.png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90.png"/><Relationship Id="rId4" Type="http://schemas.openxmlformats.org/officeDocument/2006/relationships/image" Target="../media/image87.png"/><Relationship Id="rId9" Type="http://schemas.openxmlformats.org/officeDocument/2006/relationships/oleObject" Target="../embeddings/oleObject6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95.png"/><Relationship Id="rId4" Type="http://schemas.openxmlformats.org/officeDocument/2006/relationships/image" Target="../media/image92.png"/><Relationship Id="rId9" Type="http://schemas.openxmlformats.org/officeDocument/2006/relationships/oleObject" Target="../embeddings/oleObject6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00.png"/><Relationship Id="rId5" Type="http://schemas.openxmlformats.org/officeDocument/2006/relationships/image" Target="../media/image97.png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9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0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3.png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05.png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7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0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8.png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10.png"/><Relationship Id="rId4" Type="http://schemas.openxmlformats.org/officeDocument/2006/relationships/image" Target="../media/image107.png"/><Relationship Id="rId9" Type="http://schemas.openxmlformats.org/officeDocument/2006/relationships/oleObject" Target="../embeddings/oleObject8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1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3.png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oleObject" Target="../embeddings/oleObject8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1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20.png"/><Relationship Id="rId4" Type="http://schemas.openxmlformats.org/officeDocument/2006/relationships/image" Target="../media/image117.png"/><Relationship Id="rId9" Type="http://schemas.openxmlformats.org/officeDocument/2006/relationships/oleObject" Target="../embeddings/oleObject93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3.png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25.png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9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chart" Target="../charts/chart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7.png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26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29.png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31.png"/><Relationship Id="rId4" Type="http://schemas.openxmlformats.org/officeDocument/2006/relationships/image" Target="../media/image128.png"/><Relationship Id="rId9" Type="http://schemas.openxmlformats.org/officeDocument/2006/relationships/oleObject" Target="../embeddings/oleObject104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3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34.png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36.png"/><Relationship Id="rId4" Type="http://schemas.openxmlformats.org/officeDocument/2006/relationships/image" Target="../media/image133.png"/><Relationship Id="rId9" Type="http://schemas.openxmlformats.org/officeDocument/2006/relationships/oleObject" Target="../embeddings/oleObject10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3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39.png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41.png"/><Relationship Id="rId4" Type="http://schemas.openxmlformats.org/officeDocument/2006/relationships/image" Target="../media/image138.png"/><Relationship Id="rId9" Type="http://schemas.openxmlformats.org/officeDocument/2006/relationships/oleObject" Target="../embeddings/oleObject11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44.png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46.png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11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4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49.png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51.png"/><Relationship Id="rId4" Type="http://schemas.openxmlformats.org/officeDocument/2006/relationships/image" Target="../media/image148.png"/><Relationship Id="rId9" Type="http://schemas.openxmlformats.org/officeDocument/2006/relationships/oleObject" Target="../embeddings/oleObject124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7916863" cy="2572122"/>
          </a:xfrm>
        </p:spPr>
        <p:txBody>
          <a:bodyPr/>
          <a:lstStyle/>
          <a:p>
            <a:r>
              <a:rPr lang="ru-RU" altLang="ru-RU" b="1" dirty="0">
                <a:solidFill>
                  <a:srgbClr val="1F4081"/>
                </a:solidFill>
              </a:rPr>
              <a:t>Познать себя</a:t>
            </a:r>
            <a:r>
              <a:rPr lang="ru-RU" altLang="ru-RU" sz="4400" dirty="0"/>
              <a:t> </a:t>
            </a:r>
            <a:br>
              <a:rPr lang="ru-RU" altLang="ru-RU" sz="4400" dirty="0"/>
            </a:br>
            <a:r>
              <a:rPr lang="ru-RU" altLang="ru-RU" sz="2400" dirty="0"/>
              <a:t>Когнитивные стили, спектр личности, профиль способностей (</a:t>
            </a:r>
            <a:r>
              <a:rPr lang="en-US" altLang="ru-RU" sz="2400" dirty="0"/>
              <a:t>Multiple Intelligences</a:t>
            </a:r>
            <a:r>
              <a:rPr lang="ru-RU" altLang="ru-RU" sz="2400" dirty="0"/>
              <a:t>), этическое и интеллектуальное развитие студентов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96594"/>
            <a:ext cx="6400800" cy="1752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Вебинар по профессиональному развитию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19 августа 2020 года </a:t>
            </a:r>
          </a:p>
          <a:p>
            <a:pPr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ru-RU" sz="2000" b="1" dirty="0">
                <a:solidFill>
                  <a:schemeClr val="tx1"/>
                </a:solidFill>
              </a:rPr>
              <a:t>Office of Quality Assurance</a:t>
            </a:r>
          </a:p>
          <a:p>
            <a:pPr>
              <a:buFont typeface="Arial" charset="0"/>
              <a:buNone/>
              <a:defRPr/>
            </a:pPr>
            <a:endParaRPr lang="ru-RU" sz="2000" dirty="0"/>
          </a:p>
        </p:txBody>
      </p:sp>
      <p:pic>
        <p:nvPicPr>
          <p:cNvPr id="4100" name="Picture 3" descr="../Desktop/Screen%20Shot%202016-09-04%20at%2010.20.48%20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85750"/>
            <a:ext cx="16732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A0F6B339-EE4F-4D39-9DF6-2CD530D5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186738" cy="846138"/>
          </a:xfrm>
        </p:spPr>
        <p:txBody>
          <a:bodyPr/>
          <a:lstStyle/>
          <a:p>
            <a:pPr eaLnBrk="1" hangingPunct="1"/>
            <a:r>
              <a:rPr lang="ru-RU" altLang="ru-RU"/>
              <a:t>Стили познания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xmlns="" id="{B5269F2D-3A7D-4188-A17E-F7E87ECE6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000125"/>
            <a:ext cx="403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i="1" dirty="0"/>
              <a:t>Последовательный</a:t>
            </a:r>
            <a:r>
              <a:rPr lang="ru-RU" altLang="ru-RU" dirty="0"/>
              <a:t>	</a:t>
            </a:r>
          </a:p>
          <a:p>
            <a:pPr marL="0" indent="0" eaLnBrk="1" hangingPunct="1">
              <a:buNone/>
            </a:pPr>
            <a:r>
              <a:rPr lang="ru-RU" altLang="ru-RU" sz="2400" dirty="0"/>
              <a:t>Студенты легче усваивают материал, выстроенный в логической последовательности, шаг за шагом.	</a:t>
            </a:r>
          </a:p>
        </p:txBody>
      </p:sp>
      <p:sp>
        <p:nvSpPr>
          <p:cNvPr id="11268" name="Содержимое 8">
            <a:extLst>
              <a:ext uri="{FF2B5EF4-FFF2-40B4-BE49-F238E27FC236}">
                <a16:creationId xmlns:a16="http://schemas.microsoft.com/office/drawing/2014/main" xmlns="" id="{30127A1D-DE57-4BDF-948A-1001CC413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071563"/>
            <a:ext cx="4038600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/>
              <a:t>Холистический/целостный </a:t>
            </a:r>
          </a:p>
          <a:p>
            <a:pPr marL="0" indent="0">
              <a:buNone/>
            </a:pPr>
            <a:r>
              <a:rPr lang="ru-RU" altLang="ru-RU" sz="2200" dirty="0"/>
              <a:t>Студенты движутся рывками, возможно, у них есть чувство растерянности на какой-то момент, но, в конце концов, они видят картину в целом ясно и творчески</a:t>
            </a:r>
            <a:endParaRPr lang="ru-RU" altLang="ru-RU" sz="2200" b="1" i="1" dirty="0"/>
          </a:p>
        </p:txBody>
      </p:sp>
      <p:pic>
        <p:nvPicPr>
          <p:cNvPr id="11269" name="Picture 6" descr="C:\Users\nazarova_d\Desktop\72920011.jpg">
            <a:extLst>
              <a:ext uri="{FF2B5EF4-FFF2-40B4-BE49-F238E27FC236}">
                <a16:creationId xmlns:a16="http://schemas.microsoft.com/office/drawing/2014/main" xmlns="" id="{A46A4E77-1C8B-4425-B868-4D3757F2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51879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C:\Users\nazarova_d\Desktop\images (1).jpg">
            <a:extLst>
              <a:ext uri="{FF2B5EF4-FFF2-40B4-BE49-F238E27FC236}">
                <a16:creationId xmlns:a16="http://schemas.microsoft.com/office/drawing/2014/main" xmlns="" id="{172FA0A0-2845-469A-9276-F797DBDB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108450"/>
            <a:ext cx="25717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265113" y="2336800"/>
          <a:ext cx="4113212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 ВА 118</a:t>
            </a:r>
            <a:endParaRPr lang="ru-RU" altLang="ru-RU" sz="3200" dirty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908550" y="2336800"/>
          <a:ext cx="3946525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93675" y="2193925"/>
          <a:ext cx="4113213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 </a:t>
            </a:r>
            <a:r>
              <a:rPr lang="en-US" altLang="ru-RU" sz="3200" dirty="0">
                <a:solidFill>
                  <a:schemeClr val="tx2">
                    <a:lumMod val="75000"/>
                  </a:schemeClr>
                </a:solidFill>
              </a:rPr>
              <a:t>IR 118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3200" dirty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765675" y="2193925"/>
          <a:ext cx="4113213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50800" y="2051050"/>
          <a:ext cx="4327525" cy="297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Заголовок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 </a:t>
            </a:r>
            <a:r>
              <a:rPr lang="en-US" altLang="ru-RU" sz="3200" dirty="0">
                <a:solidFill>
                  <a:schemeClr val="tx2">
                    <a:lumMod val="75000"/>
                  </a:schemeClr>
                </a:solidFill>
              </a:rPr>
              <a:t>IT 118</a:t>
            </a:r>
            <a:endParaRPr lang="ru-RU" alt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837113" y="2122488"/>
          <a:ext cx="4041775" cy="297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479425" y="2051050"/>
          <a:ext cx="3541713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</a:t>
            </a:r>
            <a:r>
              <a:rPr lang="en-US" altLang="ru-RU" sz="3200" dirty="0"/>
              <a:t> </a:t>
            </a:r>
            <a:r>
              <a:rPr lang="en-US" altLang="ru-RU" sz="3200" dirty="0">
                <a:solidFill>
                  <a:schemeClr val="tx2">
                    <a:lumMod val="75000"/>
                  </a:schemeClr>
                </a:solidFill>
              </a:rPr>
              <a:t>LAW 118</a:t>
            </a: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alt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979988" y="2051050"/>
          <a:ext cx="3517900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50800" y="1836738"/>
          <a:ext cx="4113213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88325" cy="908050"/>
          </a:xfrm>
        </p:spPr>
        <p:txBody>
          <a:bodyPr/>
          <a:lstStyle/>
          <a:p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</a:t>
            </a:r>
            <a:r>
              <a:rPr lang="en-US" altLang="ru-RU" sz="3200" dirty="0"/>
              <a:t> </a:t>
            </a:r>
            <a:r>
              <a:rPr lang="en-US" altLang="ru-RU" sz="3200" dirty="0">
                <a:solidFill>
                  <a:schemeClr val="tx2">
                    <a:lumMod val="75000"/>
                  </a:schemeClr>
                </a:solidFill>
              </a:rPr>
              <a:t>LNG 118</a:t>
            </a: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alt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5"/>
          <p:cNvGraphicFramePr>
            <a:graphicFrameLocks/>
          </p:cNvGraphicFramePr>
          <p:nvPr/>
        </p:nvGraphicFramePr>
        <p:xfrm>
          <a:off x="4837113" y="1931988"/>
          <a:ext cx="3889375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407988" y="2051050"/>
          <a:ext cx="3970337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</a:t>
            </a:r>
            <a:r>
              <a:rPr lang="en-US" altLang="ru-RU" sz="3200" dirty="0"/>
              <a:t> </a:t>
            </a:r>
            <a:r>
              <a:rPr lang="en-US" altLang="ru-RU" sz="3200" dirty="0">
                <a:solidFill>
                  <a:schemeClr val="tx2">
                    <a:lumMod val="75000"/>
                  </a:schemeClr>
                </a:solidFill>
              </a:rPr>
              <a:t>LNG CHN 118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3200" dirty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694238" y="2051050"/>
          <a:ext cx="3827462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550863" y="1979613"/>
          <a:ext cx="3970337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</a:rPr>
              <a:t>Динамика этического и интеллектуального развития студентов</a:t>
            </a:r>
            <a:r>
              <a:rPr lang="en-US" altLang="ru-RU" sz="3200" dirty="0"/>
              <a:t> </a:t>
            </a:r>
            <a:r>
              <a:rPr lang="en-US" altLang="ru-RU" sz="3200" dirty="0">
                <a:solidFill>
                  <a:schemeClr val="tx2">
                    <a:lumMod val="75000"/>
                  </a:schemeClr>
                </a:solidFill>
              </a:rPr>
              <a:t>PED118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3200" dirty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908550" y="1773238"/>
          <a:ext cx="4056063" cy="346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14282" y="2643158"/>
          <a:ext cx="507209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857620" y="0"/>
          <a:ext cx="528638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0" y="30162"/>
          <a:ext cx="5148263" cy="327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4427538" y="30162"/>
          <a:ext cx="4537075" cy="327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79388" y="3303588"/>
          <a:ext cx="4824412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4716463" y="3536950"/>
          <a:ext cx="42481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-323850" y="385763"/>
          <a:ext cx="5292725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4473575" y="404813"/>
          <a:ext cx="5211763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2511425" y="3544888"/>
          <a:ext cx="5156200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xmlns="" id="{2190C7FF-E252-4F7E-83BD-5AE0CAC9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99" y="142852"/>
            <a:ext cx="8146678" cy="1160413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</a:t>
            </a:r>
            <a:r>
              <a:rPr lang="en-US" altLang="ru-RU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>
                <a:solidFill>
                  <a:srgbClr val="1F4081"/>
                </a:solidFill>
              </a:rPr>
              <a:t>(Howard Gardner)</a:t>
            </a:r>
            <a:endParaRPr lang="ru-RU" altLang="ru-RU" sz="2800" dirty="0"/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xmlns="" id="{94563308-F286-48F2-9EB9-53AB76CB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785938"/>
            <a:ext cx="4038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i="1" dirty="0"/>
              <a:t>Вербально-лингвистический</a:t>
            </a:r>
          </a:p>
          <a:p>
            <a:pPr marL="0" indent="0" eaLnBrk="1" hangingPunct="1">
              <a:buNone/>
            </a:pPr>
            <a:r>
              <a:rPr lang="ru-RU" altLang="ru-RU" sz="2400" dirty="0"/>
              <a:t>Способность общаться посредством языка (аудирование, чтение,       письмо, речь)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dirty="0"/>
          </a:p>
        </p:txBody>
      </p:sp>
      <p:sp>
        <p:nvSpPr>
          <p:cNvPr id="23556" name="Содержимое 6">
            <a:extLst>
              <a:ext uri="{FF2B5EF4-FFF2-40B4-BE49-F238E27FC236}">
                <a16:creationId xmlns:a16="http://schemas.microsoft.com/office/drawing/2014/main" xmlns="" id="{682D7958-3E9C-4FA8-8E37-4A6C2EF03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3929063"/>
            <a:ext cx="4500562" cy="250031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/>
              <a:t>Физико-кинестетический</a:t>
            </a:r>
          </a:p>
          <a:p>
            <a:pPr marL="0" indent="0">
              <a:buNone/>
            </a:pPr>
            <a:r>
              <a:rPr lang="ru-RU" altLang="ru-RU" sz="2200" dirty="0"/>
              <a:t>Способность   ловко использовать свои физические данные и получать знания за счет физических ощущений и действий с изучаемыми предметами (координация, работа руками)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400" b="1" i="1" dirty="0"/>
          </a:p>
        </p:txBody>
      </p:sp>
      <p:pic>
        <p:nvPicPr>
          <p:cNvPr id="7172" name="Picture 4" descr="C:\Users\nazarova_d\Desktop\1542888738_img-3653a7a36ed165f51c3507a1bf12dd58-v.jpg">
            <a:extLst>
              <a:ext uri="{FF2B5EF4-FFF2-40B4-BE49-F238E27FC236}">
                <a16:creationId xmlns:a16="http://schemas.microsoft.com/office/drawing/2014/main" xmlns="" id="{02A2D5EE-7201-4FB7-A803-1A609703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643206" cy="277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nazarova_d\Desktop\depositphotos_119923660-stock-photo-clever-female-student-reads-books.jpg">
            <a:extLst>
              <a:ext uri="{FF2B5EF4-FFF2-40B4-BE49-F238E27FC236}">
                <a16:creationId xmlns:a16="http://schemas.microsoft.com/office/drawing/2014/main" xmlns="" id="{F38ED7BB-29DA-402D-84F3-4B954771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7504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Содержимое 3"/>
          <p:cNvGraphicFramePr>
            <a:graphicFrameLocks noGrp="1"/>
          </p:cNvGraphicFramePr>
          <p:nvPr/>
        </p:nvGraphicFramePr>
        <p:xfrm>
          <a:off x="128588" y="2990850"/>
          <a:ext cx="5389562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Диаграмма" r:id="rId3" imgW="5395428" imgH="3926164" progId="Excel.Chart.8">
                  <p:embed/>
                </p:oleObj>
              </mc:Choice>
              <mc:Fallback>
                <p:oleObj name="Диаграмма" r:id="rId3" imgW="5395428" imgH="3926164" progId="Excel.Chart.8">
                  <p:embed/>
                  <p:pic>
                    <p:nvPicPr>
                      <p:cNvPr id="15362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990850"/>
                        <a:ext cx="5389562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79389" y="2749550"/>
            <a:ext cx="3816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Этическое и интеллектуальное развитие выпускников </a:t>
            </a:r>
            <a:r>
              <a:rPr lang="en-US" altLang="ru-RU" sz="1600" b="1" dirty="0">
                <a:latin typeface="Times New Roman" panose="02020603050405020304" pitchFamily="18" charset="0"/>
              </a:rPr>
              <a:t>2019</a:t>
            </a:r>
            <a:r>
              <a:rPr lang="ru-RU" altLang="ru-RU" sz="1600" b="1" dirty="0">
                <a:latin typeface="Times New Roman" panose="02020603050405020304" pitchFamily="18" charset="0"/>
              </a:rPr>
              <a:t>г.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3995738" y="115888"/>
          <a:ext cx="5292725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-504825" y="3371850"/>
          <a:ext cx="5689600" cy="341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32892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02075" y="166688"/>
          <a:ext cx="5292725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50800" y="3048000"/>
          <a:ext cx="5478463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265113" y="2336800"/>
          <a:ext cx="5675312" cy="411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24300" y="188913"/>
          <a:ext cx="5602288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851275" y="30162"/>
          <a:ext cx="5113338" cy="375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323850" y="2781300"/>
          <a:ext cx="4895850" cy="36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635375" y="25400"/>
          <a:ext cx="5748338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107950" y="2492375"/>
          <a:ext cx="5759450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4500563" y="188913"/>
          <a:ext cx="5040312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250825" y="2205038"/>
          <a:ext cx="4752975" cy="463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75100" y="-49213"/>
          <a:ext cx="5653088" cy="36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323850" y="2636838"/>
          <a:ext cx="4968875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779838" y="404813"/>
          <a:ext cx="5905500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250825" y="2974975"/>
          <a:ext cx="4918075" cy="388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24300" y="188913"/>
          <a:ext cx="5443538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395288" y="2420938"/>
          <a:ext cx="5113337" cy="433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24300" y="188913"/>
          <a:ext cx="5602288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28575" y="2924175"/>
          <a:ext cx="4759325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6088" y="2420938"/>
            <a:ext cx="39243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Этическое и интеллектуальное развитие выпускников </a:t>
            </a: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endParaRPr lang="ru-RU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defRPr/>
            </a:pPr>
            <a:r>
              <a:rPr lang="en-US" sz="1800" b="1" dirty="0">
                <a:latin typeface="+mj-lt"/>
              </a:rPr>
              <a:t>ECO/BA 2019</a:t>
            </a:r>
            <a:r>
              <a:rPr lang="ru-RU" sz="1800" b="1" dirty="0">
                <a:latin typeface="+mj-lt"/>
              </a:rPr>
              <a:t>г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2F5461A1-17FA-4417-ABEC-1180DBF3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3200"/>
            <a:ext cx="8115300" cy="7969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</a:t>
            </a:r>
            <a:r>
              <a:rPr lang="en-US" altLang="ru-RU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>
                <a:solidFill>
                  <a:srgbClr val="1F4081"/>
                </a:solidFill>
              </a:rPr>
              <a:t>(Howard Gardner)</a:t>
            </a:r>
            <a:endParaRPr lang="ru-RU" altLang="ru-RU" sz="2800" dirty="0"/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xmlns="" id="{1C607FE6-B6B0-4FC7-8706-2AC3197E44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85750" y="1000125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i="1" dirty="0"/>
              <a:t>Визуально-пространственный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Способность понимать пространственные отношения, создавать образы (визуальное искусство, графический дизайн, понимание карт и схем)</a:t>
            </a:r>
            <a:endParaRPr lang="ru-RU" altLang="ru-RU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i="1" dirty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i="1" dirty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i="1" dirty="0"/>
              <a:t> </a:t>
            </a:r>
            <a:endParaRPr lang="ru-RU" altLang="ru-RU" dirty="0"/>
          </a:p>
        </p:txBody>
      </p:sp>
      <p:sp>
        <p:nvSpPr>
          <p:cNvPr id="24580" name="Содержимое 5">
            <a:extLst>
              <a:ext uri="{FF2B5EF4-FFF2-40B4-BE49-F238E27FC236}">
                <a16:creationId xmlns:a16="http://schemas.microsoft.com/office/drawing/2014/main" xmlns="" id="{A7AF6532-F2B8-4800-ADEC-1E8DD727E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75" y="3714750"/>
            <a:ext cx="3857625" cy="3429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/>
              <a:t>Логико-математический</a:t>
            </a:r>
          </a:p>
          <a:p>
            <a:pPr marL="0" indent="0">
              <a:buNone/>
            </a:pPr>
            <a:r>
              <a:rPr lang="ru-RU" altLang="ru-RU" sz="2400" dirty="0"/>
              <a:t>Способность  понимать логические обоснования и решать математические проблемы (математика, информационные технологии)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dirty="0"/>
          </a:p>
        </p:txBody>
      </p:sp>
      <p:pic>
        <p:nvPicPr>
          <p:cNvPr id="39938" name="Picture 2" descr="C:\Users\nazarova_d\Desktop\Без названия.jpg">
            <a:extLst>
              <a:ext uri="{FF2B5EF4-FFF2-40B4-BE49-F238E27FC236}">
                <a16:creationId xmlns:a16="http://schemas.microsoft.com/office/drawing/2014/main" xmlns="" id="{074EF605-1FAA-4B60-ACB5-1C848228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429024" cy="256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nazarova_d\Desktop\03d94c7480aa9370f000eac8d349eccb.jpg">
            <a:extLst>
              <a:ext uri="{FF2B5EF4-FFF2-40B4-BE49-F238E27FC236}">
                <a16:creationId xmlns:a16="http://schemas.microsoft.com/office/drawing/2014/main" xmlns="" id="{F1D048A2-B973-4B9C-985D-BEF4DEAC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41398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851275" y="30162"/>
          <a:ext cx="5113338" cy="375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50800" y="3192463"/>
          <a:ext cx="569436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63" y="2478088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+mj-lt"/>
              </a:rPr>
              <a:t>Этическое и интеллектуальное развитие выпускников  </a:t>
            </a:r>
            <a:r>
              <a:rPr lang="en-US" sz="1800" b="1" dirty="0">
                <a:latin typeface="+mj-lt"/>
              </a:rPr>
              <a:t> IT 2019</a:t>
            </a:r>
            <a:r>
              <a:rPr lang="ru-RU" sz="1800" b="1" dirty="0">
                <a:latin typeface="+mj-lt"/>
              </a:rPr>
              <a:t>г.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635375" y="25400"/>
          <a:ext cx="5748338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71438" y="3192463"/>
          <a:ext cx="5529262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07950" y="22764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Этическое и интеллектуальное развитие выпускников </a:t>
            </a:r>
            <a:r>
              <a:rPr lang="en-US" sz="1800" b="1" dirty="0">
                <a:latin typeface="+mj-lt"/>
              </a:rPr>
              <a:t>IR 2019</a:t>
            </a:r>
            <a:r>
              <a:rPr lang="ru-RU" sz="1800" b="1" dirty="0">
                <a:latin typeface="+mj-lt"/>
              </a:rPr>
              <a:t>г.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4500563" y="188913"/>
          <a:ext cx="5040312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33337" y="3335338"/>
          <a:ext cx="5567363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38" y="2638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Этическое и интеллектуальное развитие выпускников </a:t>
            </a:r>
            <a:r>
              <a:rPr lang="en-US" sz="1800" b="1" dirty="0">
                <a:latin typeface="+mj-lt"/>
              </a:rPr>
              <a:t>LAW 2019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75100" y="-49213"/>
          <a:ext cx="5653088" cy="36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374650" y="3263900"/>
          <a:ext cx="5226050" cy="326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88" y="25669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+mj-lt"/>
              </a:rPr>
              <a:t>Этическое и интеллектуальное развитие выпускников </a:t>
            </a:r>
            <a:r>
              <a:rPr lang="en-US" sz="1800" b="1" dirty="0">
                <a:latin typeface="+mj-lt"/>
              </a:rPr>
              <a:t>CHN 2019</a:t>
            </a:r>
            <a:r>
              <a:rPr lang="ru-RU" sz="1800" b="1" dirty="0">
                <a:latin typeface="+mj-lt"/>
              </a:rPr>
              <a:t>г.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779838" y="404813"/>
          <a:ext cx="5905500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50800" y="3479800"/>
          <a:ext cx="5341938" cy="35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63" y="299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Этическое и интеллектуальное развитие выпускников </a:t>
            </a:r>
            <a:r>
              <a:rPr lang="en-US" sz="1800" b="1" dirty="0">
                <a:latin typeface="+mj-lt"/>
              </a:rPr>
              <a:t>LNG </a:t>
            </a:r>
            <a:r>
              <a:rPr lang="ru-RU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2019</a:t>
            </a:r>
            <a:r>
              <a:rPr lang="ru-RU" sz="1800" b="1" dirty="0">
                <a:latin typeface="+mj-lt"/>
              </a:rPr>
              <a:t>г.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3924300" y="188913"/>
          <a:ext cx="5443538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50800" y="3408363"/>
          <a:ext cx="5773738" cy="362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850" y="28527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14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Этическое и интеллектуальное развитие выпускников </a:t>
            </a:r>
            <a:r>
              <a:rPr lang="en-US" sz="1800" b="1" dirty="0">
                <a:latin typeface="+mj-lt"/>
              </a:rPr>
              <a:t>PED 2019</a:t>
            </a:r>
            <a:r>
              <a:rPr lang="ru-RU" sz="1800" b="1" dirty="0">
                <a:latin typeface="+mj-lt"/>
              </a:rPr>
              <a:t> г.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4292486"/>
              </p:ext>
            </p:extLst>
          </p:nvPr>
        </p:nvGraphicFramePr>
        <p:xfrm>
          <a:off x="395536" y="836712"/>
          <a:ext cx="393023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51290396"/>
              </p:ext>
            </p:extLst>
          </p:nvPr>
        </p:nvGraphicFramePr>
        <p:xfrm>
          <a:off x="4325766" y="836712"/>
          <a:ext cx="4220542" cy="509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9161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1364989"/>
              </p:ext>
            </p:extLst>
          </p:nvPr>
        </p:nvGraphicFramePr>
        <p:xfrm>
          <a:off x="251520" y="764704"/>
          <a:ext cx="4366838" cy="502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764704"/>
            <a:ext cx="4578493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30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14282" y="3408456"/>
          <a:ext cx="5143536" cy="34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000496" y="785794"/>
          <a:ext cx="514350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98323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14282" y="214290"/>
          <a:ext cx="44291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643438" y="357166"/>
          <a:ext cx="397196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14282" y="3643314"/>
          <a:ext cx="44291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286248" y="3214686"/>
          <a:ext cx="442435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960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xmlns="" id="{6182F115-6CFD-41EA-9148-671B0615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46037"/>
            <a:ext cx="8319839" cy="9747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</a:t>
            </a:r>
            <a:br>
              <a:rPr lang="en-US" altLang="ru-RU" sz="3600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>
                <a:solidFill>
                  <a:srgbClr val="1F4081"/>
                </a:solidFill>
              </a:rPr>
              <a:t>(Howard Gardner)</a:t>
            </a:r>
            <a:endParaRPr lang="ru-RU" altLang="ru-RU" sz="2800" dirty="0"/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xmlns="" id="{79EC08C5-3E45-4177-9587-86B3D3706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63" y="1143000"/>
            <a:ext cx="403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i="1" dirty="0"/>
              <a:t>Межличностный </a:t>
            </a:r>
          </a:p>
          <a:p>
            <a:pPr marL="0" indent="0" eaLnBrk="1" hangingPunct="1">
              <a:buNone/>
            </a:pPr>
            <a:r>
              <a:rPr lang="ru-RU" altLang="ru-RU" sz="2200" dirty="0"/>
              <a:t>Способность соотносить свои интересы с интересами других, замечать их настроение, мотивацию и чувства, социальная активность. Проблема легче всего усваивается при взаимодействии с другими </a:t>
            </a:r>
            <a:endParaRPr lang="ru-RU" altLang="ru-RU" sz="2200" i="1" dirty="0"/>
          </a:p>
          <a:p>
            <a:pPr eaLnBrk="1" hangingPunct="1"/>
            <a:endParaRPr lang="ru-RU" altLang="ru-RU" i="1" dirty="0"/>
          </a:p>
          <a:p>
            <a:pPr eaLnBrk="1" hangingPunct="1"/>
            <a:endParaRPr lang="ru-RU" altLang="ru-RU" i="1" dirty="0"/>
          </a:p>
          <a:p>
            <a:pPr eaLnBrk="1" hangingPunct="1"/>
            <a:endParaRPr lang="ru-RU" altLang="ru-RU" i="1" dirty="0"/>
          </a:p>
          <a:p>
            <a:pPr eaLnBrk="1" hangingPunct="1"/>
            <a:endParaRPr lang="ru-RU" altLang="ru-RU" i="1" dirty="0"/>
          </a:p>
        </p:txBody>
      </p:sp>
      <p:sp>
        <p:nvSpPr>
          <p:cNvPr id="25604" name="Содержимое 5">
            <a:extLst>
              <a:ext uri="{FF2B5EF4-FFF2-40B4-BE49-F238E27FC236}">
                <a16:creationId xmlns:a16="http://schemas.microsoft.com/office/drawing/2014/main" xmlns="" id="{9F755FA6-7415-4281-897E-3FB77B621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7750" y="3643313"/>
            <a:ext cx="4286250" cy="30003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b="1" i="1" dirty="0" err="1"/>
              <a:t>Внутриличностный</a:t>
            </a:r>
            <a:r>
              <a:rPr lang="en-US" altLang="ru-RU" dirty="0"/>
              <a:t> </a:t>
            </a:r>
            <a:endParaRPr lang="ru-RU" altLang="ru-RU" dirty="0"/>
          </a:p>
          <a:p>
            <a:pPr marL="0" indent="0">
              <a:buNone/>
            </a:pPr>
            <a:r>
              <a:rPr lang="ru-RU" altLang="ru-RU" sz="2000" dirty="0"/>
              <a:t>С</a:t>
            </a:r>
            <a:r>
              <a:rPr lang="en-US" altLang="ru-RU" sz="2000" dirty="0" err="1"/>
              <a:t>пособность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понимать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собственное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поведение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чувства</a:t>
            </a:r>
            <a:r>
              <a:rPr lang="ru-RU" altLang="ru-RU" sz="2000" dirty="0"/>
              <a:t>. Лучше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всего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познает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когда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занимается</a:t>
            </a:r>
            <a:r>
              <a:rPr lang="en-US" altLang="ru-RU" sz="2000" dirty="0"/>
              <a:t> в </a:t>
            </a:r>
            <a:r>
              <a:rPr lang="en-US" altLang="ru-RU" sz="2000" dirty="0" err="1"/>
              <a:t>одиночестве</a:t>
            </a:r>
            <a:r>
              <a:rPr lang="en-US" altLang="ru-RU" sz="2000" dirty="0"/>
              <a:t> и у </a:t>
            </a:r>
            <a:r>
              <a:rPr lang="en-US" altLang="ru-RU" sz="2000" dirty="0" err="1"/>
              <a:t>него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есть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достаточно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времени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чтобы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поразмышлять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над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предметом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изучения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  <p:pic>
        <p:nvPicPr>
          <p:cNvPr id="40962" name="Picture 2" descr="C:\Users\nazarova_d\Desktop\depositphotos_35597215-stock-photo-thinking-student.jpg">
            <a:extLst>
              <a:ext uri="{FF2B5EF4-FFF2-40B4-BE49-F238E27FC236}">
                <a16:creationId xmlns:a16="http://schemas.microsoft.com/office/drawing/2014/main" xmlns="" id="{13D5350E-3346-4673-9852-74C07A0B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C:\Users\nazarova_d\Desktop\obchenie.jpg">
            <a:extLst>
              <a:ext uri="{FF2B5EF4-FFF2-40B4-BE49-F238E27FC236}">
                <a16:creationId xmlns:a16="http://schemas.microsoft.com/office/drawing/2014/main" xmlns="" id="{2F35C73F-35D2-45E7-9261-482A51B1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46"/>
            <a:ext cx="35402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17721F-A268-401B-A55A-0E76E8543563}"/>
              </a:ext>
            </a:extLst>
          </p:cNvPr>
          <p:cNvSpPr txBox="1"/>
          <p:nvPr/>
        </p:nvSpPr>
        <p:spPr>
          <a:xfrm>
            <a:off x="1547664" y="2276872"/>
            <a:ext cx="6318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Спасибо за внимание </a:t>
            </a:r>
            <a:br>
              <a:rPr lang="ru-RU" sz="4000" dirty="0"/>
            </a:br>
            <a:r>
              <a:rPr lang="ru-RU" sz="4000" dirty="0"/>
              <a:t>и</a:t>
            </a:r>
            <a:br>
              <a:rPr lang="ru-RU" sz="4000" dirty="0"/>
            </a:br>
            <a:r>
              <a:rPr lang="ru-RU" sz="4000" dirty="0"/>
              <a:t>успехов!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169234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xmlns="" id="{5120F9B3-2364-47CB-B920-588CB44F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58175" cy="91757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</a:t>
            </a:r>
            <a:br>
              <a:rPr lang="en-US" altLang="ru-RU" sz="3600" b="1" dirty="0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>
                <a:solidFill>
                  <a:srgbClr val="1F4081"/>
                </a:solidFill>
              </a:rPr>
              <a:t>(Howard Gardner)</a:t>
            </a:r>
            <a:endParaRPr lang="ru-RU" altLang="ru-RU" sz="2800" dirty="0"/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xmlns="" id="{D36D1B5F-140C-41DF-B0E3-5DD28EFA2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4038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 i="1" dirty="0"/>
              <a:t>Музыкальный</a:t>
            </a:r>
          </a:p>
          <a:p>
            <a:pPr marL="0" indent="0" eaLnBrk="1" hangingPunct="1">
              <a:buNone/>
            </a:pPr>
            <a:r>
              <a:rPr lang="ru-RU" altLang="ru-RU" sz="2400" dirty="0"/>
              <a:t>Способность понимать и воспроизводить звуки, любовь к музыке. Легче обучается при наличии музыкального фона или когда изучаемый предмет представляется в виде музыкальных образов </a:t>
            </a:r>
            <a:endParaRPr lang="ru-RU" altLang="ru-RU" sz="2400" i="1" dirty="0"/>
          </a:p>
          <a:p>
            <a:pPr eaLnBrk="1" hangingPunct="1"/>
            <a:endParaRPr lang="ru-RU" altLang="ru-RU" i="1" dirty="0"/>
          </a:p>
          <a:p>
            <a:pPr eaLnBrk="1" hangingPunct="1"/>
            <a:endParaRPr lang="ru-RU" altLang="ru-RU" i="1" dirty="0"/>
          </a:p>
          <a:p>
            <a:pPr eaLnBrk="1" hangingPunct="1"/>
            <a:endParaRPr lang="ru-RU" altLang="ru-RU" i="1" dirty="0"/>
          </a:p>
          <a:p>
            <a:pPr eaLnBrk="1" hangingPunct="1"/>
            <a:endParaRPr lang="ru-RU" altLang="ru-RU" i="1" dirty="0"/>
          </a:p>
          <a:p>
            <a:pPr algn="r" eaLnBrk="1" hangingPunct="1"/>
            <a:endParaRPr lang="ru-RU" altLang="ru-RU" i="1" dirty="0"/>
          </a:p>
          <a:p>
            <a:pPr algn="r" eaLnBrk="1" hangingPunct="1"/>
            <a:endParaRPr lang="ru-RU" altLang="ru-RU" i="1" dirty="0"/>
          </a:p>
        </p:txBody>
      </p:sp>
      <p:sp>
        <p:nvSpPr>
          <p:cNvPr id="26628" name="Содержимое 6">
            <a:extLst>
              <a:ext uri="{FF2B5EF4-FFF2-40B4-BE49-F238E27FC236}">
                <a16:creationId xmlns:a16="http://schemas.microsoft.com/office/drawing/2014/main" xmlns="" id="{EFDB4ECE-2F4A-47ED-B93F-A93071444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3786188"/>
            <a:ext cx="4214813" cy="44545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b="1" i="1" dirty="0"/>
              <a:t>Природный</a:t>
            </a:r>
          </a:p>
          <a:p>
            <a:pPr marL="0" indent="0">
              <a:buNone/>
            </a:pPr>
            <a:r>
              <a:rPr lang="ru-RU" altLang="ru-RU" sz="2400" dirty="0"/>
              <a:t>Способность понимать природу. Хорошо усваивает, когда есть возможность общения с природой, увлекается изучением естественных наук </a:t>
            </a:r>
          </a:p>
          <a:p>
            <a:endParaRPr lang="ru-RU" altLang="ru-RU" dirty="0"/>
          </a:p>
        </p:txBody>
      </p:sp>
      <p:pic>
        <p:nvPicPr>
          <p:cNvPr id="6" name="Picture 3" descr="C:\Users\nazarova_d\Desktop\young-girl-studying-book-exam-focused-nature-park-pasture-meadow-leisure-summer_siupejd__F0000.png">
            <a:extLst>
              <a:ext uri="{FF2B5EF4-FFF2-40B4-BE49-F238E27FC236}">
                <a16:creationId xmlns:a16="http://schemas.microsoft.com/office/drawing/2014/main" xmlns="" id="{B6E7B5F2-83C9-43B4-804E-0A4FD9AF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7678"/>
          <a:stretch>
            <a:fillRect/>
          </a:stretch>
        </p:blipFill>
        <p:spPr bwMode="auto">
          <a:xfrm>
            <a:off x="4500562" y="1142984"/>
            <a:ext cx="4159311" cy="284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nazarova_d\Desktop\Без названия (1).jpg">
            <a:extLst>
              <a:ext uri="{FF2B5EF4-FFF2-40B4-BE49-F238E27FC236}">
                <a16:creationId xmlns:a16="http://schemas.microsoft.com/office/drawing/2014/main" xmlns="" id="{990BEC89-8FDE-4CC6-9971-53867F69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32"/>
            <a:ext cx="35227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3F6C018-6662-468C-8742-012D6ED1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b="1" dirty="0"/>
              <a:t>Спектр личности</a:t>
            </a:r>
          </a:p>
        </p:txBody>
      </p:sp>
      <p:sp>
        <p:nvSpPr>
          <p:cNvPr id="17411" name="Содержимое 9">
            <a:extLst>
              <a:ext uri="{FF2B5EF4-FFF2-40B4-BE49-F238E27FC236}">
                <a16:creationId xmlns:a16="http://schemas.microsoft.com/office/drawing/2014/main" xmlns="" id="{1082937E-D355-4284-B04C-6562698F7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4375" y="928688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Организатор 			Авантюрист </a:t>
            </a:r>
          </a:p>
          <a:p>
            <a:endParaRPr lang="ru-RU" altLang="ru-RU"/>
          </a:p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</p:txBody>
      </p:sp>
      <p:pic>
        <p:nvPicPr>
          <p:cNvPr id="41988" name="Picture 4" descr="C:\Users\nazarova_d\Desktop\Без названия.jpg">
            <a:extLst>
              <a:ext uri="{FF2B5EF4-FFF2-40B4-BE49-F238E27FC236}">
                <a16:creationId xmlns:a16="http://schemas.microsoft.com/office/drawing/2014/main" xmlns="" id="{712BD187-BFEA-4E4D-9673-EFFE0323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2928958" cy="194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C:\Users\nazarova_d\Desktop\k-chemu-prisnitsya-avantyurist-po-sonniku-millera-min.jpg">
            <a:extLst>
              <a:ext uri="{FF2B5EF4-FFF2-40B4-BE49-F238E27FC236}">
                <a16:creationId xmlns:a16="http://schemas.microsoft.com/office/drawing/2014/main" xmlns="" id="{B658DF49-69DE-4722-AD82-55BD145F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3357586" cy="198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C:\Users\nazarova_d\Desktop\Donoryi-v-Rossii.jpg">
            <a:extLst>
              <a:ext uri="{FF2B5EF4-FFF2-40B4-BE49-F238E27FC236}">
                <a16:creationId xmlns:a16="http://schemas.microsoft.com/office/drawing/2014/main" xmlns="" id="{C9CC49A0-A320-428B-B0EA-36866DD8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3214710" cy="221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1" name="Picture 7" descr="C:\Users\nazarova_d\Desktop\depositphotos_117788948-stock-illustration-man-the-thinker-pose.jpg">
            <a:extLst>
              <a:ext uri="{FF2B5EF4-FFF2-40B4-BE49-F238E27FC236}">
                <a16:creationId xmlns:a16="http://schemas.microsoft.com/office/drawing/2014/main" xmlns="" id="{028337FF-8FA3-4BF5-8848-E71F237D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500438"/>
            <a:ext cx="2466956" cy="246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Прямоугольник 14">
            <a:extLst>
              <a:ext uri="{FF2B5EF4-FFF2-40B4-BE49-F238E27FC236}">
                <a16:creationId xmlns:a16="http://schemas.microsoft.com/office/drawing/2014/main" xmlns="" id="{C60295DD-EBE2-4469-822D-806F1B61A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6000750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Мыслитель </a:t>
            </a:r>
          </a:p>
        </p:txBody>
      </p:sp>
      <p:sp>
        <p:nvSpPr>
          <p:cNvPr id="17417" name="Прямоугольник 15">
            <a:extLst>
              <a:ext uri="{FF2B5EF4-FFF2-40B4-BE49-F238E27FC236}">
                <a16:creationId xmlns:a16="http://schemas.microsoft.com/office/drawing/2014/main" xmlns="" id="{77D36FD3-24EC-40B4-9996-2C054794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6000750"/>
            <a:ext cx="247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Донор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293BF-C5CD-428A-9B44-D4EC1237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458618"/>
          </a:xfrm>
        </p:spPr>
        <p:txBody>
          <a:bodyPr/>
          <a:lstStyle/>
          <a:p>
            <a:r>
              <a:rPr lang="ru-RU" dirty="0"/>
              <a:t>Группы 118</a:t>
            </a:r>
            <a:br>
              <a:rPr lang="ru-RU" dirty="0"/>
            </a:br>
            <a:r>
              <a:rPr lang="ru-RU" dirty="0"/>
              <a:t>Год поступления 2018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2999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>
            <a:extLst>
              <a:ext uri="{FF2B5EF4-FFF2-40B4-BE49-F238E27FC236}">
                <a16:creationId xmlns:a16="http://schemas.microsoft.com/office/drawing/2014/main" xmlns="" id="{71B76E55-2011-4F4D-81BD-15E4908C0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тили познания  группы </a:t>
            </a:r>
            <a:r>
              <a:rPr lang="en-US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118</a:t>
            </a:r>
          </a:p>
        </p:txBody>
      </p:sp>
      <p:sp>
        <p:nvSpPr>
          <p:cNvPr id="18435" name="Содержимое 3">
            <a:extLst>
              <a:ext uri="{FF2B5EF4-FFF2-40B4-BE49-F238E27FC236}">
                <a16:creationId xmlns:a16="http://schemas.microsoft.com/office/drawing/2014/main" xmlns="" id="{93D7ECD4-C366-490F-B20A-42C7970C24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18436" name="Диаграмма 4">
            <a:extLst>
              <a:ext uri="{FF2B5EF4-FFF2-40B4-BE49-F238E27FC236}">
                <a16:creationId xmlns:a16="http://schemas.microsoft.com/office/drawing/2014/main" xmlns="" id="{D54C8DE2-D662-49A6-874B-A06B3493BD54}"/>
              </a:ext>
            </a:extLst>
          </p:cNvPr>
          <p:cNvGraphicFramePr>
            <a:graphicFrameLocks/>
          </p:cNvGraphicFramePr>
          <p:nvPr/>
        </p:nvGraphicFramePr>
        <p:xfrm>
          <a:off x="0" y="914400"/>
          <a:ext cx="4429125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r:id="rId3" imgW="4432176" imgH="2999492" progId="Excel.Chart.8">
                  <p:embed/>
                </p:oleObj>
              </mc:Choice>
              <mc:Fallback>
                <p:oleObj r:id="rId3" imgW="4432176" imgH="2999492" progId="Excel.Chart.8">
                  <p:embed/>
                  <p:pic>
                    <p:nvPicPr>
                      <p:cNvPr id="18436" name="Диаграмма 4">
                        <a:extLst>
                          <a:ext uri="{FF2B5EF4-FFF2-40B4-BE49-F238E27FC236}">
                            <a16:creationId xmlns:a16="http://schemas.microsoft.com/office/drawing/2014/main" xmlns="" id="{D54C8DE2-D662-49A6-874B-A06B3493BD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429125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Диаграмма 5">
            <a:extLst>
              <a:ext uri="{FF2B5EF4-FFF2-40B4-BE49-F238E27FC236}">
                <a16:creationId xmlns:a16="http://schemas.microsoft.com/office/drawing/2014/main" xmlns="" id="{245BF746-24C4-4011-B5D1-EC483CE4552E}"/>
              </a:ext>
            </a:extLst>
          </p:cNvPr>
          <p:cNvGraphicFramePr>
            <a:graphicFrameLocks/>
          </p:cNvGraphicFramePr>
          <p:nvPr/>
        </p:nvGraphicFramePr>
        <p:xfrm>
          <a:off x="3995738" y="2781300"/>
          <a:ext cx="51482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r:id="rId5" imgW="4980864" imgH="3084843" progId="Excel.Chart.8">
                  <p:embed/>
                </p:oleObj>
              </mc:Choice>
              <mc:Fallback>
                <p:oleObj r:id="rId5" imgW="4980864" imgH="3084843" progId="Excel.Chart.8">
                  <p:embed/>
                  <p:pic>
                    <p:nvPicPr>
                      <p:cNvPr id="18437" name="Диаграмма 5">
                        <a:extLst>
                          <a:ext uri="{FF2B5EF4-FFF2-40B4-BE49-F238E27FC236}">
                            <a16:creationId xmlns:a16="http://schemas.microsoft.com/office/drawing/2014/main" xmlns="" id="{245BF746-24C4-4011-B5D1-EC483CE4552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781300"/>
                        <a:ext cx="5148262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Диаграмма 3">
            <a:extLst>
              <a:ext uri="{FF2B5EF4-FFF2-40B4-BE49-F238E27FC236}">
                <a16:creationId xmlns:a16="http://schemas.microsoft.com/office/drawing/2014/main" xmlns="" id="{DCB641F7-0390-4ADF-A49A-627991C51574}"/>
              </a:ext>
            </a:extLst>
          </p:cNvPr>
          <p:cNvGraphicFramePr>
            <a:graphicFrameLocks/>
          </p:cNvGraphicFramePr>
          <p:nvPr/>
        </p:nvGraphicFramePr>
        <p:xfrm>
          <a:off x="0" y="142875"/>
          <a:ext cx="500062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r:id="rId3" imgW="4999153" imgH="3145809" progId="Excel.Chart.8">
                  <p:embed/>
                </p:oleObj>
              </mc:Choice>
              <mc:Fallback>
                <p:oleObj r:id="rId3" imgW="4999153" imgH="3145809" progId="Excel.Chart.8">
                  <p:embed/>
                  <p:pic>
                    <p:nvPicPr>
                      <p:cNvPr id="19458" name="Диаграмма 3">
                        <a:extLst>
                          <a:ext uri="{FF2B5EF4-FFF2-40B4-BE49-F238E27FC236}">
                            <a16:creationId xmlns:a16="http://schemas.microsoft.com/office/drawing/2014/main" xmlns="" id="{DCB641F7-0390-4ADF-A49A-627991C515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75"/>
                        <a:ext cx="500062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Диаграмма 4">
            <a:extLst>
              <a:ext uri="{FF2B5EF4-FFF2-40B4-BE49-F238E27FC236}">
                <a16:creationId xmlns:a16="http://schemas.microsoft.com/office/drawing/2014/main" xmlns="" id="{5A0BCAE9-0C1D-4641-B368-72CB23E62A21}"/>
              </a:ext>
            </a:extLst>
          </p:cNvPr>
          <p:cNvGraphicFramePr>
            <a:graphicFrameLocks/>
          </p:cNvGraphicFramePr>
          <p:nvPr/>
        </p:nvGraphicFramePr>
        <p:xfrm>
          <a:off x="3643313" y="3357563"/>
          <a:ext cx="528637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r:id="rId5" imgW="5285690" imgH="3286029" progId="Excel.Chart.8">
                  <p:embed/>
                </p:oleObj>
              </mc:Choice>
              <mc:Fallback>
                <p:oleObj r:id="rId5" imgW="5285690" imgH="3286029" progId="Excel.Chart.8">
                  <p:embed/>
                  <p:pic>
                    <p:nvPicPr>
                      <p:cNvPr id="19459" name="Диаграмма 4">
                        <a:extLst>
                          <a:ext uri="{FF2B5EF4-FFF2-40B4-BE49-F238E27FC236}">
                            <a16:creationId xmlns:a16="http://schemas.microsoft.com/office/drawing/2014/main" xmlns="" id="{5A0BCAE9-0C1D-4641-B368-72CB23E62A2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357563"/>
                        <a:ext cx="5286375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4C148-4FCF-470B-8999-6BB915958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Способы познания (</a:t>
            </a:r>
            <a:r>
              <a:rPr lang="en-US" sz="2800" b="1" dirty="0"/>
              <a:t>Multiple Intelligences</a:t>
            </a:r>
            <a:r>
              <a:rPr lang="ru-RU" sz="2800" b="1" dirty="0"/>
              <a:t>)  </a:t>
            </a:r>
            <a:br>
              <a:rPr lang="ru-RU" sz="2800" b="1" dirty="0"/>
            </a:br>
            <a:r>
              <a:rPr lang="ru-RU" sz="2800" dirty="0"/>
              <a:t>группы </a:t>
            </a:r>
            <a:r>
              <a:rPr lang="en-US" sz="2800" dirty="0"/>
              <a:t>IR 118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4" y="1143000"/>
            <a:ext cx="7678806" cy="52290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692C5-4CBD-467B-A728-1A4ACEFB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Наша цель - высокое качество </a:t>
            </a:r>
            <a:endParaRPr lang="x-none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7E29FB-E6FA-4E66-BA33-726A2C33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95928" cy="51657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Добиваться, чтобы студенты МУЦА были способны учиться и познавать мир в течение всей своей жизни, были активными, ответственными, честными и толерантными  гражданами</a:t>
            </a:r>
          </a:p>
          <a:p>
            <a:pPr marL="0" indent="0" algn="ctr">
              <a:buNone/>
            </a:pPr>
            <a:r>
              <a:rPr lang="ru-RU" sz="4400" dirty="0"/>
              <a:t> </a:t>
            </a:r>
            <a:endParaRPr lang="x-none" sz="4400" dirty="0"/>
          </a:p>
        </p:txBody>
      </p:sp>
    </p:spTree>
    <p:extLst>
      <p:ext uri="{BB962C8B-B14F-4D97-AF65-F5344CB8AC3E}">
        <p14:creationId xmlns:p14="http://schemas.microsoft.com/office/powerpoint/2010/main" val="317868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Диаграмма 2">
            <a:extLst>
              <a:ext uri="{FF2B5EF4-FFF2-40B4-BE49-F238E27FC236}">
                <a16:creationId xmlns:a16="http://schemas.microsoft.com/office/drawing/2014/main" xmlns="" id="{8146BED3-FC9C-40BC-8486-60D44399BC63}"/>
              </a:ext>
            </a:extLst>
          </p:cNvPr>
          <p:cNvGraphicFramePr>
            <a:graphicFrameLocks/>
          </p:cNvGraphicFramePr>
          <p:nvPr/>
        </p:nvGraphicFramePr>
        <p:xfrm>
          <a:off x="571500" y="642938"/>
          <a:ext cx="7643813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r:id="rId3" imgW="7645047" imgH="5645385" progId="Excel.Chart.8">
                  <p:embed/>
                </p:oleObj>
              </mc:Choice>
              <mc:Fallback>
                <p:oleObj r:id="rId3" imgW="7645047" imgH="5645385" progId="Excel.Chart.8">
                  <p:embed/>
                  <p:pic>
                    <p:nvPicPr>
                      <p:cNvPr id="22530" name="Диаграмма 2">
                        <a:extLst>
                          <a:ext uri="{FF2B5EF4-FFF2-40B4-BE49-F238E27FC236}">
                            <a16:creationId xmlns:a16="http://schemas.microsoft.com/office/drawing/2014/main" xmlns="" id="{8146BED3-FC9C-40BC-8486-60D44399BC6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42938"/>
                        <a:ext cx="7643813" cy="564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0B578-FD31-4483-9414-ADA55553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7958137" cy="1176338"/>
          </a:xfrm>
        </p:spPr>
        <p:txBody>
          <a:bodyPr/>
          <a:lstStyle/>
          <a:p>
            <a:pPr>
              <a:defRPr/>
            </a:pPr>
            <a:r>
              <a:rPr lang="ru-RU" dirty="0"/>
              <a:t>Стили познания  группы </a:t>
            </a:r>
            <a:r>
              <a:rPr lang="en-US" dirty="0"/>
              <a:t>IT118</a:t>
            </a:r>
            <a:endParaRPr lang="ru-RU" dirty="0"/>
          </a:p>
        </p:txBody>
      </p:sp>
      <p:graphicFrame>
        <p:nvGraphicFramePr>
          <p:cNvPr id="23555" name="Диаграмма 2">
            <a:extLst>
              <a:ext uri="{FF2B5EF4-FFF2-40B4-BE49-F238E27FC236}">
                <a16:creationId xmlns:a16="http://schemas.microsoft.com/office/drawing/2014/main" xmlns="" id="{5B2D814F-18C6-4BAA-BAA2-791148CAEE18}"/>
              </a:ext>
            </a:extLst>
          </p:cNvPr>
          <p:cNvGraphicFramePr>
            <a:graphicFrameLocks/>
          </p:cNvGraphicFramePr>
          <p:nvPr/>
        </p:nvGraphicFramePr>
        <p:xfrm>
          <a:off x="0" y="1214438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r:id="rId3" imgW="5486876" imgH="3200677" progId="Excel.Chart.8">
                  <p:embed/>
                </p:oleObj>
              </mc:Choice>
              <mc:Fallback>
                <p:oleObj r:id="rId3" imgW="5486876" imgH="3200677" progId="Excel.Chart.8">
                  <p:embed/>
                  <p:pic>
                    <p:nvPicPr>
                      <p:cNvPr id="23555" name="Диаграмма 2">
                        <a:extLst>
                          <a:ext uri="{FF2B5EF4-FFF2-40B4-BE49-F238E27FC236}">
                            <a16:creationId xmlns:a16="http://schemas.microsoft.com/office/drawing/2014/main" xmlns="" id="{5B2D814F-18C6-4BAA-BAA2-791148CAEE1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5486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Диаграмма 3">
            <a:extLst>
              <a:ext uri="{FF2B5EF4-FFF2-40B4-BE49-F238E27FC236}">
                <a16:creationId xmlns:a16="http://schemas.microsoft.com/office/drawing/2014/main" xmlns="" id="{4743B2E9-B9B7-43F4-9748-D071156E4DB1}"/>
              </a:ext>
            </a:extLst>
          </p:cNvPr>
          <p:cNvGraphicFramePr>
            <a:graphicFrameLocks/>
          </p:cNvGraphicFramePr>
          <p:nvPr/>
        </p:nvGraphicFramePr>
        <p:xfrm>
          <a:off x="4000500" y="3586163"/>
          <a:ext cx="54864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r:id="rId5" imgW="5486876" imgH="3273836" progId="Excel.Chart.8">
                  <p:embed/>
                </p:oleObj>
              </mc:Choice>
              <mc:Fallback>
                <p:oleObj r:id="rId5" imgW="5486876" imgH="3273836" progId="Excel.Chart.8">
                  <p:embed/>
                  <p:pic>
                    <p:nvPicPr>
                      <p:cNvPr id="23556" name="Диаграмма 3">
                        <a:extLst>
                          <a:ext uri="{FF2B5EF4-FFF2-40B4-BE49-F238E27FC236}">
                            <a16:creationId xmlns:a16="http://schemas.microsoft.com/office/drawing/2014/main" xmlns="" id="{4743B2E9-B9B7-43F4-9748-D071156E4D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586163"/>
                        <a:ext cx="54864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Диаграмма 2">
            <a:extLst>
              <a:ext uri="{FF2B5EF4-FFF2-40B4-BE49-F238E27FC236}">
                <a16:creationId xmlns:a16="http://schemas.microsoft.com/office/drawing/2014/main" xmlns="" id="{F2D0E489-2FEF-4031-8635-D59E8F898A41}"/>
              </a:ext>
            </a:extLst>
          </p:cNvPr>
          <p:cNvGraphicFramePr>
            <a:graphicFrameLocks/>
          </p:cNvGraphicFramePr>
          <p:nvPr/>
        </p:nvGraphicFramePr>
        <p:xfrm>
          <a:off x="0" y="285750"/>
          <a:ext cx="51435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r:id="rId3" imgW="5145470" imgH="2926334" progId="Excel.Chart.8">
                  <p:embed/>
                </p:oleObj>
              </mc:Choice>
              <mc:Fallback>
                <p:oleObj r:id="rId3" imgW="5145470" imgH="2926334" progId="Excel.Chart.8">
                  <p:embed/>
                  <p:pic>
                    <p:nvPicPr>
                      <p:cNvPr id="24578" name="Диаграмма 2">
                        <a:extLst>
                          <a:ext uri="{FF2B5EF4-FFF2-40B4-BE49-F238E27FC236}">
                            <a16:creationId xmlns:a16="http://schemas.microsoft.com/office/drawing/2014/main" xmlns="" id="{F2D0E489-2FEF-4031-8635-D59E8F898A4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50"/>
                        <a:ext cx="51435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Диаграмма 3">
            <a:extLst>
              <a:ext uri="{FF2B5EF4-FFF2-40B4-BE49-F238E27FC236}">
                <a16:creationId xmlns:a16="http://schemas.microsoft.com/office/drawing/2014/main" xmlns="" id="{E17D95F4-CC42-4D2F-8373-2ADD6D221DD9}"/>
              </a:ext>
            </a:extLst>
          </p:cNvPr>
          <p:cNvGraphicFramePr>
            <a:graphicFrameLocks/>
          </p:cNvGraphicFramePr>
          <p:nvPr/>
        </p:nvGraphicFramePr>
        <p:xfrm>
          <a:off x="3429000" y="3643313"/>
          <a:ext cx="571500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r:id="rId5" imgW="5718544" imgH="3212870" progId="Excel.Chart.8">
                  <p:embed/>
                </p:oleObj>
              </mc:Choice>
              <mc:Fallback>
                <p:oleObj r:id="rId5" imgW="5718544" imgH="3212870" progId="Excel.Chart.8">
                  <p:embed/>
                  <p:pic>
                    <p:nvPicPr>
                      <p:cNvPr id="24579" name="Диаграмма 3">
                        <a:extLst>
                          <a:ext uri="{FF2B5EF4-FFF2-40B4-BE49-F238E27FC236}">
                            <a16:creationId xmlns:a16="http://schemas.microsoft.com/office/drawing/2014/main" xmlns="" id="{E17D95F4-CC42-4D2F-8373-2ADD6D221D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43313"/>
                        <a:ext cx="5715000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4AFEA41-1591-4881-A7AF-53FA95F2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200" b="1" dirty="0"/>
              <a:t>Способы познания (</a:t>
            </a:r>
            <a:r>
              <a:rPr lang="en-US" sz="3200" b="1" dirty="0"/>
              <a:t>Multiple Intelligences</a:t>
            </a:r>
            <a:r>
              <a:rPr lang="ru-RU" sz="3200" b="1" dirty="0"/>
              <a:t>)  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4" y="782789"/>
            <a:ext cx="7687872" cy="52924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Диаграмма 2">
            <a:extLst>
              <a:ext uri="{FF2B5EF4-FFF2-40B4-BE49-F238E27FC236}">
                <a16:creationId xmlns:a16="http://schemas.microsoft.com/office/drawing/2014/main" xmlns="" id="{584E9F81-3F38-45A8-9A57-DCFA5E8761FE}"/>
              </a:ext>
            </a:extLst>
          </p:cNvPr>
          <p:cNvGraphicFramePr>
            <a:graphicFrameLocks/>
          </p:cNvGraphicFramePr>
          <p:nvPr/>
        </p:nvGraphicFramePr>
        <p:xfrm>
          <a:off x="1214438" y="1071563"/>
          <a:ext cx="7286625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r:id="rId3" imgW="7291448" imgH="5425910" progId="Excel.Chart.8">
                  <p:embed/>
                </p:oleObj>
              </mc:Choice>
              <mc:Fallback>
                <p:oleObj r:id="rId3" imgW="7291448" imgH="5425910" progId="Excel.Chart.8">
                  <p:embed/>
                  <p:pic>
                    <p:nvPicPr>
                      <p:cNvPr id="27650" name="Диаграмма 2">
                        <a:extLst>
                          <a:ext uri="{FF2B5EF4-FFF2-40B4-BE49-F238E27FC236}">
                            <a16:creationId xmlns:a16="http://schemas.microsoft.com/office/drawing/2014/main" xmlns="" id="{584E9F81-3F38-45A8-9A57-DCFA5E8761F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071563"/>
                        <a:ext cx="7286625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EB406-A540-4992-87B5-32BE1460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 стили познания  группы </a:t>
            </a:r>
            <a:r>
              <a:rPr lang="en-US" dirty="0"/>
              <a:t>LAW</a:t>
            </a:r>
            <a:r>
              <a:rPr lang="ru-RU" dirty="0"/>
              <a:t> 118</a:t>
            </a:r>
          </a:p>
        </p:txBody>
      </p:sp>
      <p:graphicFrame>
        <p:nvGraphicFramePr>
          <p:cNvPr id="28675" name="Диаграмма 2">
            <a:extLst>
              <a:ext uri="{FF2B5EF4-FFF2-40B4-BE49-F238E27FC236}">
                <a16:creationId xmlns:a16="http://schemas.microsoft.com/office/drawing/2014/main" xmlns="" id="{05D6BA6B-55C8-4FF3-82DB-1FA7583D3EB8}"/>
              </a:ext>
            </a:extLst>
          </p:cNvPr>
          <p:cNvGraphicFramePr>
            <a:graphicFrameLocks/>
          </p:cNvGraphicFramePr>
          <p:nvPr/>
        </p:nvGraphicFramePr>
        <p:xfrm>
          <a:off x="0" y="1214438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r:id="rId3" imgW="5486876" imgH="3200677" progId="Excel.Chart.8">
                  <p:embed/>
                </p:oleObj>
              </mc:Choice>
              <mc:Fallback>
                <p:oleObj r:id="rId3" imgW="5486876" imgH="3200677" progId="Excel.Chart.8">
                  <p:embed/>
                  <p:pic>
                    <p:nvPicPr>
                      <p:cNvPr id="28675" name="Диаграмма 2">
                        <a:extLst>
                          <a:ext uri="{FF2B5EF4-FFF2-40B4-BE49-F238E27FC236}">
                            <a16:creationId xmlns:a16="http://schemas.microsoft.com/office/drawing/2014/main" xmlns="" id="{05D6BA6B-55C8-4FF3-82DB-1FA7583D3EB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5486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Диаграмма 3">
            <a:extLst>
              <a:ext uri="{FF2B5EF4-FFF2-40B4-BE49-F238E27FC236}">
                <a16:creationId xmlns:a16="http://schemas.microsoft.com/office/drawing/2014/main" xmlns="" id="{B9939248-44FC-48EB-A53C-9712E87571F2}"/>
              </a:ext>
            </a:extLst>
          </p:cNvPr>
          <p:cNvGraphicFramePr>
            <a:graphicFrameLocks/>
          </p:cNvGraphicFramePr>
          <p:nvPr/>
        </p:nvGraphicFramePr>
        <p:xfrm>
          <a:off x="3657600" y="3657600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r:id="rId5" imgW="5486876" imgH="3200677" progId="Excel.Chart.8">
                  <p:embed/>
                </p:oleObj>
              </mc:Choice>
              <mc:Fallback>
                <p:oleObj r:id="rId5" imgW="5486876" imgH="3200677" progId="Excel.Chart.8">
                  <p:embed/>
                  <p:pic>
                    <p:nvPicPr>
                      <p:cNvPr id="28676" name="Диаграмма 3">
                        <a:extLst>
                          <a:ext uri="{FF2B5EF4-FFF2-40B4-BE49-F238E27FC236}">
                            <a16:creationId xmlns:a16="http://schemas.microsoft.com/office/drawing/2014/main" xmlns="" id="{B9939248-44FC-48EB-A53C-9712E87571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57600"/>
                        <a:ext cx="5486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Диаграмма 2">
            <a:extLst>
              <a:ext uri="{FF2B5EF4-FFF2-40B4-BE49-F238E27FC236}">
                <a16:creationId xmlns:a16="http://schemas.microsoft.com/office/drawing/2014/main" xmlns="" id="{3176A1C9-CA56-4101-848A-99C955889011}"/>
              </a:ext>
            </a:extLst>
          </p:cNvPr>
          <p:cNvGraphicFramePr>
            <a:graphicFrameLocks/>
          </p:cNvGraphicFramePr>
          <p:nvPr/>
        </p:nvGraphicFramePr>
        <p:xfrm>
          <a:off x="214313" y="428625"/>
          <a:ext cx="50292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r:id="rId3" imgW="5029636" imgH="2981202" progId="Excel.Chart.8">
                  <p:embed/>
                </p:oleObj>
              </mc:Choice>
              <mc:Fallback>
                <p:oleObj r:id="rId3" imgW="5029636" imgH="2981202" progId="Excel.Chart.8">
                  <p:embed/>
                  <p:pic>
                    <p:nvPicPr>
                      <p:cNvPr id="29698" name="Диаграмма 2">
                        <a:extLst>
                          <a:ext uri="{FF2B5EF4-FFF2-40B4-BE49-F238E27FC236}">
                            <a16:creationId xmlns:a16="http://schemas.microsoft.com/office/drawing/2014/main" xmlns="" id="{3176A1C9-CA56-4101-848A-99C95588901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8625"/>
                        <a:ext cx="50292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Диаграмма 3">
            <a:extLst>
              <a:ext uri="{FF2B5EF4-FFF2-40B4-BE49-F238E27FC236}">
                <a16:creationId xmlns:a16="http://schemas.microsoft.com/office/drawing/2014/main" xmlns="" id="{E242B202-79F4-4CEE-B827-CA8E2CAFBC38}"/>
              </a:ext>
            </a:extLst>
          </p:cNvPr>
          <p:cNvGraphicFramePr>
            <a:graphicFrameLocks/>
          </p:cNvGraphicFramePr>
          <p:nvPr/>
        </p:nvGraphicFramePr>
        <p:xfrm>
          <a:off x="3429000" y="3500438"/>
          <a:ext cx="546735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r:id="rId5" imgW="5468586" imgH="3072650" progId="Excel.Chart.8">
                  <p:embed/>
                </p:oleObj>
              </mc:Choice>
              <mc:Fallback>
                <p:oleObj r:id="rId5" imgW="5468586" imgH="3072650" progId="Excel.Chart.8">
                  <p:embed/>
                  <p:pic>
                    <p:nvPicPr>
                      <p:cNvPr id="29699" name="Диаграмма 3">
                        <a:extLst>
                          <a:ext uri="{FF2B5EF4-FFF2-40B4-BE49-F238E27FC236}">
                            <a16:creationId xmlns:a16="http://schemas.microsoft.com/office/drawing/2014/main" xmlns="" id="{E242B202-79F4-4CEE-B827-CA8E2CAFBC3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0438"/>
                        <a:ext cx="5467350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37C9BDE-7F21-489F-BE5C-DD8DCF00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Способы познания (</a:t>
            </a:r>
            <a:r>
              <a:rPr lang="en-US" sz="3200" b="1" dirty="0"/>
              <a:t>Multiple -Intelligences</a:t>
            </a:r>
            <a:r>
              <a:rPr lang="ru-RU" sz="3200" b="1" dirty="0"/>
              <a:t>) 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96" y="908720"/>
            <a:ext cx="7344815" cy="55977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Диаграмма 1">
            <a:extLst>
              <a:ext uri="{FF2B5EF4-FFF2-40B4-BE49-F238E27FC236}">
                <a16:creationId xmlns:a16="http://schemas.microsoft.com/office/drawing/2014/main" xmlns="" id="{5B4A8A4E-41D3-4F8D-A3E0-22957CB5F8AD}"/>
              </a:ext>
            </a:extLst>
          </p:cNvPr>
          <p:cNvGraphicFramePr>
            <a:graphicFrameLocks/>
          </p:cNvGraphicFramePr>
          <p:nvPr/>
        </p:nvGraphicFramePr>
        <p:xfrm>
          <a:off x="1214438" y="571500"/>
          <a:ext cx="7358062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r:id="rId3" imgW="7358510" imgH="5712447" progId="Excel.Chart.8">
                  <p:embed/>
                </p:oleObj>
              </mc:Choice>
              <mc:Fallback>
                <p:oleObj r:id="rId3" imgW="7358510" imgH="5712447" progId="Excel.Chart.8">
                  <p:embed/>
                  <p:pic>
                    <p:nvPicPr>
                      <p:cNvPr id="32770" name="Диаграмма 1">
                        <a:extLst>
                          <a:ext uri="{FF2B5EF4-FFF2-40B4-BE49-F238E27FC236}">
                            <a16:creationId xmlns:a16="http://schemas.microsoft.com/office/drawing/2014/main" xmlns="" id="{5B4A8A4E-41D3-4F8D-A3E0-22957CB5F8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71500"/>
                        <a:ext cx="7358062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04E1A-FB52-463D-9B58-F64BB8F3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28675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Стили познания группы </a:t>
            </a:r>
            <a:r>
              <a:rPr lang="en-US" dirty="0"/>
              <a:t>LNG 118</a:t>
            </a:r>
            <a:endParaRPr lang="ru-RU" dirty="0"/>
          </a:p>
        </p:txBody>
      </p:sp>
      <p:graphicFrame>
        <p:nvGraphicFramePr>
          <p:cNvPr id="33795" name="Диаграмма 2">
            <a:extLst>
              <a:ext uri="{FF2B5EF4-FFF2-40B4-BE49-F238E27FC236}">
                <a16:creationId xmlns:a16="http://schemas.microsoft.com/office/drawing/2014/main" xmlns="" id="{6908091F-80A0-4C6F-8B39-B987D316E1A2}"/>
              </a:ext>
            </a:extLst>
          </p:cNvPr>
          <p:cNvGraphicFramePr>
            <a:graphicFrameLocks/>
          </p:cNvGraphicFramePr>
          <p:nvPr/>
        </p:nvGraphicFramePr>
        <p:xfrm>
          <a:off x="0" y="1143000"/>
          <a:ext cx="50006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r:id="rId3" imgW="4999153" imgH="2962913" progId="Excel.Chart.8">
                  <p:embed/>
                </p:oleObj>
              </mc:Choice>
              <mc:Fallback>
                <p:oleObj r:id="rId3" imgW="4999153" imgH="2962913" progId="Excel.Chart.8">
                  <p:embed/>
                  <p:pic>
                    <p:nvPicPr>
                      <p:cNvPr id="33795" name="Диаграмма 2">
                        <a:extLst>
                          <a:ext uri="{FF2B5EF4-FFF2-40B4-BE49-F238E27FC236}">
                            <a16:creationId xmlns:a16="http://schemas.microsoft.com/office/drawing/2014/main" xmlns="" id="{6908091F-80A0-4C6F-8B39-B987D316E1A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5000625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Диаграмма 3">
            <a:extLst>
              <a:ext uri="{FF2B5EF4-FFF2-40B4-BE49-F238E27FC236}">
                <a16:creationId xmlns:a16="http://schemas.microsoft.com/office/drawing/2014/main" xmlns="" id="{892B8CD3-4C31-4609-A11E-9524398118DC}"/>
              </a:ext>
            </a:extLst>
          </p:cNvPr>
          <p:cNvGraphicFramePr>
            <a:graphicFrameLocks/>
          </p:cNvGraphicFramePr>
          <p:nvPr/>
        </p:nvGraphicFramePr>
        <p:xfrm>
          <a:off x="3929063" y="3714750"/>
          <a:ext cx="521493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9" r:id="rId5" imgW="5212532" imgH="3145809" progId="Excel.Chart.8">
                  <p:embed/>
                </p:oleObj>
              </mc:Choice>
              <mc:Fallback>
                <p:oleObj r:id="rId5" imgW="5212532" imgH="3145809" progId="Excel.Chart.8">
                  <p:embed/>
                  <p:pic>
                    <p:nvPicPr>
                      <p:cNvPr id="33796" name="Диаграмма 3">
                        <a:extLst>
                          <a:ext uri="{FF2B5EF4-FFF2-40B4-BE49-F238E27FC236}">
                            <a16:creationId xmlns:a16="http://schemas.microsoft.com/office/drawing/2014/main" xmlns="" id="{892B8CD3-4C31-4609-A11E-9524398118D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714750"/>
                        <a:ext cx="521493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82BD4-46F1-4D4D-81CA-CCCCEED4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/>
          <a:lstStyle/>
          <a:p>
            <a:r>
              <a:rPr lang="ru-RU" b="1" dirty="0"/>
              <a:t>Наши задачи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64C523-20B2-45EB-BCAB-78BE3EEC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/>
          <a:lstStyle/>
          <a:p>
            <a:r>
              <a:rPr lang="ru-RU" dirty="0"/>
              <a:t>Повышение мотивированности</a:t>
            </a:r>
          </a:p>
          <a:p>
            <a:r>
              <a:rPr lang="ru-RU" dirty="0"/>
              <a:t>Формирование гибкости, креативности коммуникативной компетенции</a:t>
            </a:r>
          </a:p>
          <a:p>
            <a:r>
              <a:rPr lang="ru-RU" dirty="0"/>
              <a:t>Культивирование доброжелательного, комфортного климата</a:t>
            </a:r>
          </a:p>
          <a:p>
            <a:r>
              <a:rPr lang="ru-RU" dirty="0"/>
              <a:t>Понимание студентов, их эмоций и потребностей</a:t>
            </a:r>
          </a:p>
          <a:p>
            <a:r>
              <a:rPr lang="ru-RU" dirty="0"/>
              <a:t>Исследование когнитивных и личностных особенностей студентов, уровня их развития с течением времени</a:t>
            </a:r>
          </a:p>
          <a:p>
            <a:endParaRPr lang="ru-RU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14210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Диаграмма 2">
            <a:extLst>
              <a:ext uri="{FF2B5EF4-FFF2-40B4-BE49-F238E27FC236}">
                <a16:creationId xmlns:a16="http://schemas.microsoft.com/office/drawing/2014/main" xmlns="" id="{518138F6-AAAA-4FED-A553-B0630DC58AD5}"/>
              </a:ext>
            </a:extLst>
          </p:cNvPr>
          <p:cNvGraphicFramePr>
            <a:graphicFrameLocks/>
          </p:cNvGraphicFramePr>
          <p:nvPr/>
        </p:nvGraphicFramePr>
        <p:xfrm>
          <a:off x="214313" y="142875"/>
          <a:ext cx="503872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r:id="rId3" imgW="5041829" imgH="3029975" progId="Excel.Chart.8">
                  <p:embed/>
                </p:oleObj>
              </mc:Choice>
              <mc:Fallback>
                <p:oleObj r:id="rId3" imgW="5041829" imgH="3029975" progId="Excel.Chart.8">
                  <p:embed/>
                  <p:pic>
                    <p:nvPicPr>
                      <p:cNvPr id="34818" name="Диаграмма 2">
                        <a:extLst>
                          <a:ext uri="{FF2B5EF4-FFF2-40B4-BE49-F238E27FC236}">
                            <a16:creationId xmlns:a16="http://schemas.microsoft.com/office/drawing/2014/main" xmlns="" id="{518138F6-AAAA-4FED-A553-B0630DC58A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5038725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Диаграмма 3">
            <a:extLst>
              <a:ext uri="{FF2B5EF4-FFF2-40B4-BE49-F238E27FC236}">
                <a16:creationId xmlns:a16="http://schemas.microsoft.com/office/drawing/2014/main" xmlns="" id="{2E12A5D0-D8D1-4613-BD12-A59CD3FE9213}"/>
              </a:ext>
            </a:extLst>
          </p:cNvPr>
          <p:cNvGraphicFramePr>
            <a:graphicFrameLocks/>
          </p:cNvGraphicFramePr>
          <p:nvPr/>
        </p:nvGraphicFramePr>
        <p:xfrm>
          <a:off x="3500438" y="3071813"/>
          <a:ext cx="5643562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3" r:id="rId5" imgW="5645385" imgH="3499407" progId="Excel.Chart.8">
                  <p:embed/>
                </p:oleObj>
              </mc:Choice>
              <mc:Fallback>
                <p:oleObj r:id="rId5" imgW="5645385" imgH="3499407" progId="Excel.Chart.8">
                  <p:embed/>
                  <p:pic>
                    <p:nvPicPr>
                      <p:cNvPr id="34819" name="Диаграмма 3">
                        <a:extLst>
                          <a:ext uri="{FF2B5EF4-FFF2-40B4-BE49-F238E27FC236}">
                            <a16:creationId xmlns:a16="http://schemas.microsoft.com/office/drawing/2014/main" xmlns="" id="{2E12A5D0-D8D1-4613-BD12-A59CD3FE92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071813"/>
                        <a:ext cx="5643562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F3F6A-D2EA-4CA4-AE5A-F8813269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Способы познания (</a:t>
            </a:r>
            <a:r>
              <a:rPr lang="en-US" sz="3200" b="1" dirty="0"/>
              <a:t>Multiple Intelligences</a:t>
            </a:r>
            <a:r>
              <a:rPr lang="ru-RU" sz="3200" b="1" dirty="0"/>
              <a:t>) 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46" y="764704"/>
            <a:ext cx="7279907" cy="59076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1">
            <a:extLst>
              <a:ext uri="{FF2B5EF4-FFF2-40B4-BE49-F238E27FC236}">
                <a16:creationId xmlns:a16="http://schemas.microsoft.com/office/drawing/2014/main" xmlns="" id="{257FA50B-8C15-4FAE-BB6B-C416BEB2AD36}"/>
              </a:ext>
            </a:extLst>
          </p:cNvPr>
          <p:cNvGraphicFramePr>
            <a:graphicFrameLocks/>
          </p:cNvGraphicFramePr>
          <p:nvPr/>
        </p:nvGraphicFramePr>
        <p:xfrm>
          <a:off x="1000125" y="571500"/>
          <a:ext cx="74295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r:id="rId3" imgW="7431668" imgH="5712447" progId="Excel.Chart.8">
                  <p:embed/>
                </p:oleObj>
              </mc:Choice>
              <mc:Fallback>
                <p:oleObj r:id="rId3" imgW="7431668" imgH="5712447" progId="Excel.Chart.8">
                  <p:embed/>
                  <p:pic>
                    <p:nvPicPr>
                      <p:cNvPr id="37890" name="Диаграмма 1">
                        <a:extLst>
                          <a:ext uri="{FF2B5EF4-FFF2-40B4-BE49-F238E27FC236}">
                            <a16:creationId xmlns:a16="http://schemas.microsoft.com/office/drawing/2014/main" xmlns="" id="{257FA50B-8C15-4FAE-BB6B-C416BEB2AD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71500"/>
                        <a:ext cx="74295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2308F-4D27-4107-A2C6-67928D78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Стили познания </a:t>
            </a:r>
            <a:r>
              <a:rPr lang="en-US" dirty="0"/>
              <a:t>LNGC 118</a:t>
            </a:r>
            <a:endParaRPr lang="ru-RU" dirty="0"/>
          </a:p>
        </p:txBody>
      </p:sp>
      <p:graphicFrame>
        <p:nvGraphicFramePr>
          <p:cNvPr id="38915" name="Диаграмма 2">
            <a:extLst>
              <a:ext uri="{FF2B5EF4-FFF2-40B4-BE49-F238E27FC236}">
                <a16:creationId xmlns:a16="http://schemas.microsoft.com/office/drawing/2014/main" xmlns="" id="{37B9A973-2F0F-4315-B25B-1FE0D99829BF}"/>
              </a:ext>
            </a:extLst>
          </p:cNvPr>
          <p:cNvGraphicFramePr>
            <a:graphicFrameLocks/>
          </p:cNvGraphicFramePr>
          <p:nvPr/>
        </p:nvGraphicFramePr>
        <p:xfrm>
          <a:off x="214313" y="928688"/>
          <a:ext cx="49911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r:id="rId3" imgW="4993057" imgH="2676376" progId="Excel.Chart.8">
                  <p:embed/>
                </p:oleObj>
              </mc:Choice>
              <mc:Fallback>
                <p:oleObj r:id="rId3" imgW="4993057" imgH="2676376" progId="Excel.Chart.8">
                  <p:embed/>
                  <p:pic>
                    <p:nvPicPr>
                      <p:cNvPr id="38915" name="Диаграмма 2">
                        <a:extLst>
                          <a:ext uri="{FF2B5EF4-FFF2-40B4-BE49-F238E27FC236}">
                            <a16:creationId xmlns:a16="http://schemas.microsoft.com/office/drawing/2014/main" xmlns="" id="{37B9A973-2F0F-4315-B25B-1FE0D99829B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28688"/>
                        <a:ext cx="49911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Диаграмма 3">
            <a:extLst>
              <a:ext uri="{FF2B5EF4-FFF2-40B4-BE49-F238E27FC236}">
                <a16:creationId xmlns:a16="http://schemas.microsoft.com/office/drawing/2014/main" xmlns="" id="{A1529E7D-2147-42C9-B1FE-A5C843E5F778}"/>
              </a:ext>
            </a:extLst>
          </p:cNvPr>
          <p:cNvGraphicFramePr>
            <a:graphicFrameLocks/>
          </p:cNvGraphicFramePr>
          <p:nvPr/>
        </p:nvGraphicFramePr>
        <p:xfrm>
          <a:off x="3786188" y="3500438"/>
          <a:ext cx="51435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r:id="rId5" imgW="5145470" imgH="3072650" progId="Excel.Chart.8">
                  <p:embed/>
                </p:oleObj>
              </mc:Choice>
              <mc:Fallback>
                <p:oleObj r:id="rId5" imgW="5145470" imgH="3072650" progId="Excel.Chart.8">
                  <p:embed/>
                  <p:pic>
                    <p:nvPicPr>
                      <p:cNvPr id="38916" name="Диаграмма 3">
                        <a:extLst>
                          <a:ext uri="{FF2B5EF4-FFF2-40B4-BE49-F238E27FC236}">
                            <a16:creationId xmlns:a16="http://schemas.microsoft.com/office/drawing/2014/main" xmlns="" id="{A1529E7D-2147-42C9-B1FE-A5C843E5F77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500438"/>
                        <a:ext cx="5143500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Диаграмма 2">
            <a:extLst>
              <a:ext uri="{FF2B5EF4-FFF2-40B4-BE49-F238E27FC236}">
                <a16:creationId xmlns:a16="http://schemas.microsoft.com/office/drawing/2014/main" xmlns="" id="{3D839C64-1921-473A-AA12-00347AFC52A7}"/>
              </a:ext>
            </a:extLst>
          </p:cNvPr>
          <p:cNvGraphicFramePr>
            <a:graphicFrameLocks/>
          </p:cNvGraphicFramePr>
          <p:nvPr/>
        </p:nvGraphicFramePr>
        <p:xfrm>
          <a:off x="214313" y="285750"/>
          <a:ext cx="50387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r:id="rId3" imgW="5041829" imgH="2664183" progId="Excel.Chart.8">
                  <p:embed/>
                </p:oleObj>
              </mc:Choice>
              <mc:Fallback>
                <p:oleObj r:id="rId3" imgW="5041829" imgH="2664183" progId="Excel.Chart.8">
                  <p:embed/>
                  <p:pic>
                    <p:nvPicPr>
                      <p:cNvPr id="39938" name="Диаграмма 2">
                        <a:extLst>
                          <a:ext uri="{FF2B5EF4-FFF2-40B4-BE49-F238E27FC236}">
                            <a16:creationId xmlns:a16="http://schemas.microsoft.com/office/drawing/2014/main" xmlns="" id="{3D839C64-1921-473A-AA12-00347AFC52A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5750"/>
                        <a:ext cx="50387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Диаграмма 3">
            <a:extLst>
              <a:ext uri="{FF2B5EF4-FFF2-40B4-BE49-F238E27FC236}">
                <a16:creationId xmlns:a16="http://schemas.microsoft.com/office/drawing/2014/main" xmlns="" id="{DD8C2C3F-F88E-4262-8AFC-77801221081B}"/>
              </a:ext>
            </a:extLst>
          </p:cNvPr>
          <p:cNvGraphicFramePr>
            <a:graphicFrameLocks/>
          </p:cNvGraphicFramePr>
          <p:nvPr/>
        </p:nvGraphicFramePr>
        <p:xfrm>
          <a:off x="3848100" y="3357563"/>
          <a:ext cx="52959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r:id="rId5" imgW="5297883" imgH="2999492" progId="Excel.Chart.8">
                  <p:embed/>
                </p:oleObj>
              </mc:Choice>
              <mc:Fallback>
                <p:oleObj r:id="rId5" imgW="5297883" imgH="2999492" progId="Excel.Chart.8">
                  <p:embed/>
                  <p:pic>
                    <p:nvPicPr>
                      <p:cNvPr id="39939" name="Диаграмма 3">
                        <a:extLst>
                          <a:ext uri="{FF2B5EF4-FFF2-40B4-BE49-F238E27FC236}">
                            <a16:creationId xmlns:a16="http://schemas.microsoft.com/office/drawing/2014/main" xmlns="" id="{DD8C2C3F-F88E-4262-8AFC-77801221081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3357563"/>
                        <a:ext cx="5295900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F759A-C5A8-4E32-8B29-A58FF2F1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0"/>
            <a:ext cx="7700962" cy="980728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Способы познания (</a:t>
            </a:r>
            <a:r>
              <a:rPr lang="en-US" sz="3200" b="1" dirty="0"/>
              <a:t>Multiple Intelligences</a:t>
            </a:r>
            <a:r>
              <a:rPr lang="ru-RU" sz="3200" b="1" dirty="0"/>
              <a:t>) 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graphicFrame>
        <p:nvGraphicFramePr>
          <p:cNvPr id="40963" name="Диаграмма 2">
            <a:extLst>
              <a:ext uri="{FF2B5EF4-FFF2-40B4-BE49-F238E27FC236}">
                <a16:creationId xmlns:a16="http://schemas.microsoft.com/office/drawing/2014/main" xmlns="" id="{F1F560C8-2DF7-46CB-93C8-5A0610A32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86413"/>
              </p:ext>
            </p:extLst>
          </p:nvPr>
        </p:nvGraphicFramePr>
        <p:xfrm>
          <a:off x="638762" y="980728"/>
          <a:ext cx="785812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r:id="rId3" imgW="7864522" imgH="5005250" progId="Excel.Chart.8">
                  <p:embed/>
                </p:oleObj>
              </mc:Choice>
              <mc:Fallback>
                <p:oleObj r:id="rId3" imgW="7864522" imgH="5005250" progId="Excel.Chart.8">
                  <p:embed/>
                  <p:pic>
                    <p:nvPicPr>
                      <p:cNvPr id="40963" name="Диаграмма 2">
                        <a:extLst>
                          <a:ext uri="{FF2B5EF4-FFF2-40B4-BE49-F238E27FC236}">
                            <a16:creationId xmlns:a16="http://schemas.microsoft.com/office/drawing/2014/main" xmlns="" id="{F1F560C8-2DF7-46CB-93C8-5A0610A3258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62" y="980728"/>
                        <a:ext cx="7858125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Диаграмма 2">
            <a:extLst>
              <a:ext uri="{FF2B5EF4-FFF2-40B4-BE49-F238E27FC236}">
                <a16:creationId xmlns:a16="http://schemas.microsoft.com/office/drawing/2014/main" xmlns="" id="{AEA4DA56-C51D-42E2-8DFB-E0ADC929AB3F}"/>
              </a:ext>
            </a:extLst>
          </p:cNvPr>
          <p:cNvGraphicFramePr>
            <a:graphicFrameLocks/>
          </p:cNvGraphicFramePr>
          <p:nvPr/>
        </p:nvGraphicFramePr>
        <p:xfrm>
          <a:off x="1143000" y="1071563"/>
          <a:ext cx="7215188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r:id="rId3" imgW="7218290" imgH="4499238" progId="Excel.Chart.8">
                  <p:embed/>
                </p:oleObj>
              </mc:Choice>
              <mc:Fallback>
                <p:oleObj r:id="rId3" imgW="7218290" imgH="4499238" progId="Excel.Chart.8">
                  <p:embed/>
                  <p:pic>
                    <p:nvPicPr>
                      <p:cNvPr id="43010" name="Диаграмма 2">
                        <a:extLst>
                          <a:ext uri="{FF2B5EF4-FFF2-40B4-BE49-F238E27FC236}">
                            <a16:creationId xmlns:a16="http://schemas.microsoft.com/office/drawing/2014/main" xmlns="" id="{AEA4DA56-C51D-42E2-8DFB-E0ADC929AB3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71563"/>
                        <a:ext cx="7215188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84C23-FAA0-4163-906D-88E82369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Стили познания группы </a:t>
            </a:r>
            <a:r>
              <a:rPr lang="en-US" dirty="0"/>
              <a:t>PED 118</a:t>
            </a:r>
            <a:endParaRPr lang="ru-RU" dirty="0"/>
          </a:p>
        </p:txBody>
      </p:sp>
      <p:graphicFrame>
        <p:nvGraphicFramePr>
          <p:cNvPr id="44035" name="Диаграмма 2">
            <a:extLst>
              <a:ext uri="{FF2B5EF4-FFF2-40B4-BE49-F238E27FC236}">
                <a16:creationId xmlns:a16="http://schemas.microsoft.com/office/drawing/2014/main" xmlns="" id="{1A569643-B8CE-4A4C-944B-E6EA773F3611}"/>
              </a:ext>
            </a:extLst>
          </p:cNvPr>
          <p:cNvGraphicFramePr>
            <a:graphicFrameLocks/>
          </p:cNvGraphicFramePr>
          <p:nvPr/>
        </p:nvGraphicFramePr>
        <p:xfrm>
          <a:off x="500063" y="1357313"/>
          <a:ext cx="51435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8" r:id="rId3" imgW="5145470" imgH="2572735" progId="Excel.Chart.8">
                  <p:embed/>
                </p:oleObj>
              </mc:Choice>
              <mc:Fallback>
                <p:oleObj r:id="rId3" imgW="5145470" imgH="2572735" progId="Excel.Chart.8">
                  <p:embed/>
                  <p:pic>
                    <p:nvPicPr>
                      <p:cNvPr id="44035" name="Диаграмма 2">
                        <a:extLst>
                          <a:ext uri="{FF2B5EF4-FFF2-40B4-BE49-F238E27FC236}">
                            <a16:creationId xmlns:a16="http://schemas.microsoft.com/office/drawing/2014/main" xmlns="" id="{1A569643-B8CE-4A4C-944B-E6EA773F361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57313"/>
                        <a:ext cx="51435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Диаграмма 3">
            <a:extLst>
              <a:ext uri="{FF2B5EF4-FFF2-40B4-BE49-F238E27FC236}">
                <a16:creationId xmlns:a16="http://schemas.microsoft.com/office/drawing/2014/main" xmlns="" id="{29711BDB-4AC8-4F65-B24C-0082209A0513}"/>
              </a:ext>
            </a:extLst>
          </p:cNvPr>
          <p:cNvGraphicFramePr>
            <a:graphicFrameLocks/>
          </p:cNvGraphicFramePr>
          <p:nvPr/>
        </p:nvGraphicFramePr>
        <p:xfrm>
          <a:off x="3857625" y="3643313"/>
          <a:ext cx="501967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9" r:id="rId5" imgW="5017443" imgH="2810500" progId="Excel.Chart.8">
                  <p:embed/>
                </p:oleObj>
              </mc:Choice>
              <mc:Fallback>
                <p:oleObj r:id="rId5" imgW="5017443" imgH="2810500" progId="Excel.Chart.8">
                  <p:embed/>
                  <p:pic>
                    <p:nvPicPr>
                      <p:cNvPr id="44036" name="Диаграмма 3">
                        <a:extLst>
                          <a:ext uri="{FF2B5EF4-FFF2-40B4-BE49-F238E27FC236}">
                            <a16:creationId xmlns:a16="http://schemas.microsoft.com/office/drawing/2014/main" xmlns="" id="{29711BDB-4AC8-4F65-B24C-0082209A05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643313"/>
                        <a:ext cx="501967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Диаграмма 2">
            <a:extLst>
              <a:ext uri="{FF2B5EF4-FFF2-40B4-BE49-F238E27FC236}">
                <a16:creationId xmlns:a16="http://schemas.microsoft.com/office/drawing/2014/main" xmlns="" id="{E43D53B4-9E21-4D94-9E5F-EB7E5F36DD9C}"/>
              </a:ext>
            </a:extLst>
          </p:cNvPr>
          <p:cNvGraphicFramePr>
            <a:graphicFrameLocks/>
          </p:cNvGraphicFramePr>
          <p:nvPr/>
        </p:nvGraphicFramePr>
        <p:xfrm>
          <a:off x="428625" y="214313"/>
          <a:ext cx="50292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r:id="rId3" imgW="5029636" imgH="2981202" progId="Excel.Chart.8">
                  <p:embed/>
                </p:oleObj>
              </mc:Choice>
              <mc:Fallback>
                <p:oleObj r:id="rId3" imgW="5029636" imgH="2981202" progId="Excel.Chart.8">
                  <p:embed/>
                  <p:pic>
                    <p:nvPicPr>
                      <p:cNvPr id="45058" name="Диаграмма 2">
                        <a:extLst>
                          <a:ext uri="{FF2B5EF4-FFF2-40B4-BE49-F238E27FC236}">
                            <a16:creationId xmlns:a16="http://schemas.microsoft.com/office/drawing/2014/main" xmlns="" id="{E43D53B4-9E21-4D94-9E5F-EB7E5F36DD9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14313"/>
                        <a:ext cx="50292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Диаграмма 3">
            <a:extLst>
              <a:ext uri="{FF2B5EF4-FFF2-40B4-BE49-F238E27FC236}">
                <a16:creationId xmlns:a16="http://schemas.microsoft.com/office/drawing/2014/main" xmlns="" id="{846AA3A0-9C2F-4087-B462-2521FE6E67AB}"/>
              </a:ext>
            </a:extLst>
          </p:cNvPr>
          <p:cNvGraphicFramePr>
            <a:graphicFrameLocks/>
          </p:cNvGraphicFramePr>
          <p:nvPr/>
        </p:nvGraphicFramePr>
        <p:xfrm>
          <a:off x="3500438" y="3357563"/>
          <a:ext cx="525303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r:id="rId5" imgW="5255207" imgH="3139712" progId="Excel.Chart.8">
                  <p:embed/>
                </p:oleObj>
              </mc:Choice>
              <mc:Fallback>
                <p:oleObj r:id="rId5" imgW="5255207" imgH="3139712" progId="Excel.Chart.8">
                  <p:embed/>
                  <p:pic>
                    <p:nvPicPr>
                      <p:cNvPr id="45059" name="Диаграмма 3">
                        <a:extLst>
                          <a:ext uri="{FF2B5EF4-FFF2-40B4-BE49-F238E27FC236}">
                            <a16:creationId xmlns:a16="http://schemas.microsoft.com/office/drawing/2014/main" xmlns="" id="{846AA3A0-9C2F-4087-B462-2521FE6E67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357563"/>
                        <a:ext cx="525303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18763-A8D6-438A-9200-6C0E8B93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-1"/>
            <a:ext cx="7599759" cy="1285875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Способы познания (</a:t>
            </a:r>
            <a:r>
              <a:rPr lang="en-US" sz="3200" b="1" dirty="0"/>
              <a:t>Multiple Intelligences</a:t>
            </a:r>
            <a:r>
              <a:rPr lang="ru-RU" sz="3200" b="1" dirty="0"/>
              <a:t>) 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58" y="818976"/>
            <a:ext cx="7551884" cy="5220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2A1D79-AC30-4EB2-857C-B2BCBB48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популярные тесты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FB98E4-81FC-438F-B2EC-06567A34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Коронавирусный тест онлайн, все </a:t>
            </a:r>
            <a:r>
              <a:rPr lang="x-none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сиптомы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Тестирование по </a:t>
            </a:r>
            <a:r>
              <a:rPr lang="x-none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Люшеру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Эмоциональная устойчивость 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Тест </a:t>
            </a:r>
            <a:r>
              <a:rPr lang="x-none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Айзенка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на интеллект (IQ), 40 вопросов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Хороший ли вы друг?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НАСКОЛЬКО ВЫ ЖЕНСТВЕННЫ? 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Степень эмоционального возбуждения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КАК ЛЮДИ ВАС ВИДЯТ СО СТОРОНЫ? 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УДАЧНЫЙ ЛИ У ВАС БРАК (ДЛЯ ЖЕНЫ)?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Стоит ли Вам заводить собаку?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Понимаете ли вы друг друга?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Тест:как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выбрать диету?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ХОРОШАЯ ЛИ У ВАС ПАМЯТЬ?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Повысят ли вас в должности?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Знание правил футбола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Как объяснить грустное настроение?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Счастливы ли Вы в браке?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Кто же я есть на самом деле?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Свои проблемы Вы решаете сами?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Легко ли с Вами?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Умеете ли вы быть счастливым?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x-non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Живете ли вы в согласии с собой?</a:t>
            </a:r>
            <a:r>
              <a:rPr lang="x-non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|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73221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Диаграмма 1">
            <a:extLst>
              <a:ext uri="{FF2B5EF4-FFF2-40B4-BE49-F238E27FC236}">
                <a16:creationId xmlns:a16="http://schemas.microsoft.com/office/drawing/2014/main" xmlns="" id="{B597FC29-2842-49D1-A423-D86F643B7397}"/>
              </a:ext>
            </a:extLst>
          </p:cNvPr>
          <p:cNvGraphicFramePr>
            <a:graphicFrameLocks/>
          </p:cNvGraphicFramePr>
          <p:nvPr/>
        </p:nvGraphicFramePr>
        <p:xfrm>
          <a:off x="928688" y="857250"/>
          <a:ext cx="7215187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r:id="rId3" imgW="7218290" imgH="4925995" progId="Excel.Chart.8">
                  <p:embed/>
                </p:oleObj>
              </mc:Choice>
              <mc:Fallback>
                <p:oleObj r:id="rId3" imgW="7218290" imgH="4925995" progId="Excel.Chart.8">
                  <p:embed/>
                  <p:pic>
                    <p:nvPicPr>
                      <p:cNvPr id="48130" name="Диаграмма 1">
                        <a:extLst>
                          <a:ext uri="{FF2B5EF4-FFF2-40B4-BE49-F238E27FC236}">
                            <a16:creationId xmlns:a16="http://schemas.microsoft.com/office/drawing/2014/main" xmlns="" id="{B597FC29-2842-49D1-A423-D86F643B739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857250"/>
                        <a:ext cx="7215187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0F71C-2DDE-48C6-B693-855EA035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 Стили познания ВА 118</a:t>
            </a:r>
          </a:p>
        </p:txBody>
      </p:sp>
      <p:graphicFrame>
        <p:nvGraphicFramePr>
          <p:cNvPr id="49155" name="Диаграмма 3">
            <a:extLst>
              <a:ext uri="{FF2B5EF4-FFF2-40B4-BE49-F238E27FC236}">
                <a16:creationId xmlns:a16="http://schemas.microsoft.com/office/drawing/2014/main" xmlns="" id="{199F8285-4263-480C-9147-70C2EBCDC231}"/>
              </a:ext>
            </a:extLst>
          </p:cNvPr>
          <p:cNvGraphicFramePr>
            <a:graphicFrameLocks/>
          </p:cNvGraphicFramePr>
          <p:nvPr/>
        </p:nvGraphicFramePr>
        <p:xfrm>
          <a:off x="571500" y="1071563"/>
          <a:ext cx="492918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r:id="rId3" imgW="4925995" imgH="2999492" progId="Excel.Chart.8">
                  <p:embed/>
                </p:oleObj>
              </mc:Choice>
              <mc:Fallback>
                <p:oleObj r:id="rId3" imgW="4925995" imgH="2999492" progId="Excel.Chart.8">
                  <p:embed/>
                  <p:pic>
                    <p:nvPicPr>
                      <p:cNvPr id="49155" name="Диаграмма 3">
                        <a:extLst>
                          <a:ext uri="{FF2B5EF4-FFF2-40B4-BE49-F238E27FC236}">
                            <a16:creationId xmlns:a16="http://schemas.microsoft.com/office/drawing/2014/main" xmlns="" id="{199F8285-4263-480C-9147-70C2EBCDC23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071563"/>
                        <a:ext cx="4929188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Диаграмма 4">
            <a:extLst>
              <a:ext uri="{FF2B5EF4-FFF2-40B4-BE49-F238E27FC236}">
                <a16:creationId xmlns:a16="http://schemas.microsoft.com/office/drawing/2014/main" xmlns="" id="{30DA176C-8514-4E05-89D5-9C089C68D195}"/>
              </a:ext>
            </a:extLst>
          </p:cNvPr>
          <p:cNvGraphicFramePr>
            <a:graphicFrameLocks/>
          </p:cNvGraphicFramePr>
          <p:nvPr/>
        </p:nvGraphicFramePr>
        <p:xfrm>
          <a:off x="4214813" y="3714750"/>
          <a:ext cx="4929187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9" r:id="rId5" imgW="4932091" imgH="2932430" progId="Excel.Chart.8">
                  <p:embed/>
                </p:oleObj>
              </mc:Choice>
              <mc:Fallback>
                <p:oleObj r:id="rId5" imgW="4932091" imgH="2932430" progId="Excel.Chart.8">
                  <p:embed/>
                  <p:pic>
                    <p:nvPicPr>
                      <p:cNvPr id="49156" name="Диаграмма 4">
                        <a:extLst>
                          <a:ext uri="{FF2B5EF4-FFF2-40B4-BE49-F238E27FC236}">
                            <a16:creationId xmlns:a16="http://schemas.microsoft.com/office/drawing/2014/main" xmlns="" id="{30DA176C-8514-4E05-89D5-9C089C68D1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714750"/>
                        <a:ext cx="4929187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Диаграмма 2">
            <a:extLst>
              <a:ext uri="{FF2B5EF4-FFF2-40B4-BE49-F238E27FC236}">
                <a16:creationId xmlns:a16="http://schemas.microsoft.com/office/drawing/2014/main" xmlns="" id="{A95580E5-7543-4151-942C-43AA301845ED}"/>
              </a:ext>
            </a:extLst>
          </p:cNvPr>
          <p:cNvGraphicFramePr>
            <a:graphicFrameLocks/>
          </p:cNvGraphicFramePr>
          <p:nvPr/>
        </p:nvGraphicFramePr>
        <p:xfrm>
          <a:off x="357188" y="285750"/>
          <a:ext cx="50006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r:id="rId3" imgW="4999153" imgH="2999492" progId="Excel.Chart.8">
                  <p:embed/>
                </p:oleObj>
              </mc:Choice>
              <mc:Fallback>
                <p:oleObj r:id="rId3" imgW="4999153" imgH="2999492" progId="Excel.Chart.8">
                  <p:embed/>
                  <p:pic>
                    <p:nvPicPr>
                      <p:cNvPr id="50178" name="Диаграмма 2">
                        <a:extLst>
                          <a:ext uri="{FF2B5EF4-FFF2-40B4-BE49-F238E27FC236}">
                            <a16:creationId xmlns:a16="http://schemas.microsoft.com/office/drawing/2014/main" xmlns="" id="{A95580E5-7543-4151-942C-43AA301845E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5750"/>
                        <a:ext cx="50006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Диаграмма 3">
            <a:extLst>
              <a:ext uri="{FF2B5EF4-FFF2-40B4-BE49-F238E27FC236}">
                <a16:creationId xmlns:a16="http://schemas.microsoft.com/office/drawing/2014/main" xmlns="" id="{740A7C5D-F46B-4B9A-92B4-EAB66876849B}"/>
              </a:ext>
            </a:extLst>
          </p:cNvPr>
          <p:cNvGraphicFramePr>
            <a:graphicFrameLocks/>
          </p:cNvGraphicFramePr>
          <p:nvPr/>
        </p:nvGraphicFramePr>
        <p:xfrm>
          <a:off x="3643313" y="3357563"/>
          <a:ext cx="5072062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r:id="rId5" imgW="5072312" imgH="3072650" progId="Excel.Chart.8">
                  <p:embed/>
                </p:oleObj>
              </mc:Choice>
              <mc:Fallback>
                <p:oleObj r:id="rId5" imgW="5072312" imgH="3072650" progId="Excel.Chart.8">
                  <p:embed/>
                  <p:pic>
                    <p:nvPicPr>
                      <p:cNvPr id="50179" name="Диаграмма 3">
                        <a:extLst>
                          <a:ext uri="{FF2B5EF4-FFF2-40B4-BE49-F238E27FC236}">
                            <a16:creationId xmlns:a16="http://schemas.microsoft.com/office/drawing/2014/main" xmlns="" id="{740A7C5D-F46B-4B9A-92B4-EAB6687684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357563"/>
                        <a:ext cx="5072062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CA97AF-606C-48F8-ACDC-C39E0847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14313"/>
            <a:ext cx="7572376" cy="910431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>Способы познания (</a:t>
            </a:r>
            <a:r>
              <a:rPr lang="en-US" sz="3200" b="1" dirty="0"/>
              <a:t>Multiple Intelligences</a:t>
            </a:r>
            <a:r>
              <a:rPr lang="ru-RU" sz="3200" b="1" dirty="0"/>
              <a:t>) 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980728"/>
            <a:ext cx="7207380" cy="54281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D1ED8-7BCE-44B2-AB20-352476B1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Спектр личности студентов ВА 118</a:t>
            </a:r>
            <a:endParaRPr lang="x-none" sz="3600" b="1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222ADBF9-79BE-4222-87AB-72EA7F84E36B}"/>
              </a:ext>
            </a:extLst>
          </p:cNvPr>
          <p:cNvGraphicFramePr>
            <a:graphicFrameLocks/>
          </p:cNvGraphicFramePr>
          <p:nvPr/>
        </p:nvGraphicFramePr>
        <p:xfrm>
          <a:off x="611560" y="1417638"/>
          <a:ext cx="7552953" cy="481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45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9B057-379B-4C8E-A1C4-37DAF4BB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Стили познания студентов первого курса – 2018 ГТК</a:t>
            </a:r>
            <a:endParaRPr lang="ru-RU" sz="3200" b="1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8B8EC48D-B8AD-4AEE-8023-45A69F99495D}"/>
              </a:ext>
            </a:extLst>
          </p:cNvPr>
          <p:cNvGraphicFramePr/>
          <p:nvPr/>
        </p:nvGraphicFramePr>
        <p:xfrm>
          <a:off x="214282" y="1142984"/>
          <a:ext cx="400052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E8310D5-CEDD-452C-8EF9-5AB9F79E9BF5}"/>
              </a:ext>
            </a:extLst>
          </p:cNvPr>
          <p:cNvGraphicFramePr/>
          <p:nvPr/>
        </p:nvGraphicFramePr>
        <p:xfrm>
          <a:off x="4714876" y="1285860"/>
          <a:ext cx="400049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23E726FB-9D0F-4C90-915F-C59C89006D4D}"/>
              </a:ext>
            </a:extLst>
          </p:cNvPr>
          <p:cNvGraphicFramePr/>
          <p:nvPr/>
        </p:nvGraphicFramePr>
        <p:xfrm>
          <a:off x="0" y="4071943"/>
          <a:ext cx="4071934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7DC189A5-97EC-4D08-9AB1-592C1121D1CB}"/>
              </a:ext>
            </a:extLst>
          </p:cNvPr>
          <p:cNvGraphicFramePr/>
          <p:nvPr/>
        </p:nvGraphicFramePr>
        <p:xfrm>
          <a:off x="4786314" y="4000504"/>
          <a:ext cx="4191009" cy="268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75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958137" cy="1176338"/>
          </a:xfrm>
        </p:spPr>
        <p:txBody>
          <a:bodyPr/>
          <a:lstStyle/>
          <a:p>
            <a:pPr eaLnBrk="1" hangingPunct="1"/>
            <a:r>
              <a:rPr lang="ru-RU" altLang="en-US"/>
              <a:t>Стили познания  группы </a:t>
            </a:r>
            <a:r>
              <a:rPr lang="en-US" altLang="en-US"/>
              <a:t>ITC118</a:t>
            </a:r>
            <a:endParaRPr lang="ru-RU" altLang="en-US"/>
          </a:p>
        </p:txBody>
      </p:sp>
      <p:graphicFrame>
        <p:nvGraphicFramePr>
          <p:cNvPr id="12291" name="Диаграмма 2"/>
          <p:cNvGraphicFramePr>
            <a:graphicFrameLocks/>
          </p:cNvGraphicFramePr>
          <p:nvPr/>
        </p:nvGraphicFramePr>
        <p:xfrm>
          <a:off x="0" y="1214438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r:id="rId3" imgW="5486876" imgH="3200677" progId="Excel.Chart.8">
                  <p:embed/>
                </p:oleObj>
              </mc:Choice>
              <mc:Fallback>
                <p:oleObj r:id="rId3" imgW="5486876" imgH="3200677" progId="Excel.Chart.8">
                  <p:embed/>
                  <p:pic>
                    <p:nvPicPr>
                      <p:cNvPr id="12291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5486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Диаграмма 3"/>
          <p:cNvGraphicFramePr>
            <a:graphicFrameLocks/>
          </p:cNvGraphicFramePr>
          <p:nvPr/>
        </p:nvGraphicFramePr>
        <p:xfrm>
          <a:off x="4000500" y="3586163"/>
          <a:ext cx="54864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5" r:id="rId5" imgW="5486876" imgH="3273836" progId="Excel.Chart.8">
                  <p:embed/>
                </p:oleObj>
              </mc:Choice>
              <mc:Fallback>
                <p:oleObj r:id="rId5" imgW="5486876" imgH="3273836" progId="Excel.Chart.8">
                  <p:embed/>
                  <p:pic>
                    <p:nvPicPr>
                      <p:cNvPr id="12292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586163"/>
                        <a:ext cx="54864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493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Диаграмма 2"/>
          <p:cNvGraphicFramePr>
            <a:graphicFrameLocks/>
          </p:cNvGraphicFramePr>
          <p:nvPr/>
        </p:nvGraphicFramePr>
        <p:xfrm>
          <a:off x="0" y="285750"/>
          <a:ext cx="51435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8" r:id="rId3" imgW="5145470" imgH="2926334" progId="Excel.Chart.8">
                  <p:embed/>
                </p:oleObj>
              </mc:Choice>
              <mc:Fallback>
                <p:oleObj r:id="rId3" imgW="5145470" imgH="2926334" progId="Excel.Chart.8">
                  <p:embed/>
                  <p:pic>
                    <p:nvPicPr>
                      <p:cNvPr id="13314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50"/>
                        <a:ext cx="51435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Диаграмма 3"/>
          <p:cNvGraphicFramePr>
            <a:graphicFrameLocks/>
          </p:cNvGraphicFramePr>
          <p:nvPr/>
        </p:nvGraphicFramePr>
        <p:xfrm>
          <a:off x="3429000" y="3643313"/>
          <a:ext cx="571500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" r:id="rId5" imgW="5712447" imgH="3212870" progId="Excel.Chart.8">
                  <p:embed/>
                </p:oleObj>
              </mc:Choice>
              <mc:Fallback>
                <p:oleObj r:id="rId5" imgW="5712447" imgH="3212870" progId="Excel.Chart.8">
                  <p:embed/>
                  <p:pic>
                    <p:nvPicPr>
                      <p:cNvPr id="13315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43313"/>
                        <a:ext cx="5715000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166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/>
              <a:t>Способы познания</a:t>
            </a:r>
            <a:r>
              <a:rPr lang="en-US" altLang="en-US"/>
              <a:t> ITC 118 </a:t>
            </a:r>
            <a:endParaRPr lang="ru-RU" altLang="en-US"/>
          </a:p>
        </p:txBody>
      </p:sp>
      <p:graphicFrame>
        <p:nvGraphicFramePr>
          <p:cNvPr id="24579" name="Диаграмма 2"/>
          <p:cNvGraphicFramePr>
            <a:graphicFrameLocks/>
          </p:cNvGraphicFramePr>
          <p:nvPr/>
        </p:nvGraphicFramePr>
        <p:xfrm>
          <a:off x="714375" y="1071563"/>
          <a:ext cx="8072438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r:id="rId3" imgW="8071804" imgH="5572227" progId="Excel.Chart.8">
                  <p:embed/>
                </p:oleObj>
              </mc:Choice>
              <mc:Fallback>
                <p:oleObj r:id="rId3" imgW="8071804" imgH="5572227" progId="Excel.Chart.8">
                  <p:embed/>
                  <p:pic>
                    <p:nvPicPr>
                      <p:cNvPr id="24579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071563"/>
                        <a:ext cx="8072438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254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Диаграмма 2"/>
          <p:cNvGraphicFramePr>
            <a:graphicFrameLocks/>
          </p:cNvGraphicFramePr>
          <p:nvPr/>
        </p:nvGraphicFramePr>
        <p:xfrm>
          <a:off x="1214438" y="1052513"/>
          <a:ext cx="7318375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r:id="rId3" imgW="7291448" imgH="5425910" progId="Excel.Chart.8">
                  <p:embed/>
                </p:oleObj>
              </mc:Choice>
              <mc:Fallback>
                <p:oleObj r:id="rId3" imgW="7291448" imgH="5425910" progId="Excel.Chart.8">
                  <p:embed/>
                  <p:pic>
                    <p:nvPicPr>
                      <p:cNvPr id="29698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052513"/>
                        <a:ext cx="7318375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4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66214-F498-4BE8-A514-87EECA18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Майерс-</a:t>
            </a:r>
            <a:r>
              <a:rPr lang="ru-RU" dirty="0" err="1"/>
              <a:t>Бриггз</a:t>
            </a:r>
            <a:r>
              <a:rPr lang="ru-RU" dirty="0"/>
              <a:t> тест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44A4B7-ACA3-4A5F-97ED-68FAE681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831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Типология Майерс — </a:t>
            </a:r>
            <a:r>
              <a:rPr lang="ru-RU" dirty="0" err="1"/>
              <a:t>Бриггс</a:t>
            </a:r>
            <a:r>
              <a:rPr lang="ru-RU" dirty="0"/>
              <a:t> — типология личности, созданная в 1940-е годы и получившая широкое распространение в США и Европе. </a:t>
            </a:r>
          </a:p>
          <a:p>
            <a:pPr marL="0" indent="0">
              <a:buNone/>
            </a:pPr>
            <a:r>
              <a:rPr lang="ru-RU" dirty="0"/>
              <a:t>На основе этой типологии создана система психологического тестирования — </a:t>
            </a:r>
            <a:r>
              <a:rPr lang="ru-RU" dirty="0" err="1"/>
              <a:t>Myers</a:t>
            </a:r>
            <a:r>
              <a:rPr lang="ru-RU" dirty="0"/>
              <a:t>–</a:t>
            </a:r>
            <a:r>
              <a:rPr lang="ru-RU" dirty="0" err="1"/>
              <a:t>Briggs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 </a:t>
            </a:r>
            <a:r>
              <a:rPr lang="ru-RU" dirty="0" err="1"/>
              <a:t>Indicator</a:t>
            </a:r>
            <a:r>
              <a:rPr lang="ru-RU" sz="2400" b="0" i="0" dirty="0" err="1">
                <a:solidFill>
                  <a:srgbClr val="FFFFFF"/>
                </a:solidFill>
                <a:effectLst/>
                <a:latin typeface="Ubuntu"/>
              </a:rPr>
              <a:t>нужно</a:t>
            </a:r>
            <a:r>
              <a:rPr lang="ru-RU" sz="2400" b="0" i="0" dirty="0">
                <a:solidFill>
                  <a:srgbClr val="FFFFFF"/>
                </a:solidFill>
                <a:effectLst/>
                <a:latin typeface="Ubuntu"/>
              </a:rPr>
              <a:t> развивать именно вам?</a:t>
            </a:r>
            <a:endParaRPr lang="ru-RU" sz="2400" dirty="0">
              <a:hlinkClick r:id="rId2"/>
            </a:endParaRPr>
          </a:p>
          <a:p>
            <a:endParaRPr lang="ru-RU" sz="1400" dirty="0">
              <a:hlinkClick r:id="rId2"/>
            </a:endParaRPr>
          </a:p>
          <a:p>
            <a:endParaRPr lang="ru-RU" sz="1400" dirty="0">
              <a:hlinkClick r:id="rId2"/>
            </a:endParaRPr>
          </a:p>
          <a:p>
            <a:pPr marL="0" indent="0">
              <a:buNone/>
            </a:pPr>
            <a:r>
              <a:rPr lang="tr-TR" sz="1400" dirty="0">
                <a:hlinkClick r:id="rId2"/>
              </a:rPr>
              <a:t>https://4brain.ru/blog/%D1%82%D0%B5%D1%81%D1%82-%D0%BD%D0%B0-%D1%82%D0%B8%D0%BF-%D0%BB%D0%B8%D1%87%D0%BD%D0%BE%D1%81%D1%82%D0%B8-%D0%BC%D0%B0%D0%B5%D1%80%D1%81-%D0%B1%D1%80%D0%B8%D0%B3%D0%B3%D1%81/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1114812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стили познания  группы </a:t>
            </a:r>
            <a:r>
              <a:rPr lang="en-US" dirty="0"/>
              <a:t>LAWC</a:t>
            </a:r>
            <a:r>
              <a:rPr lang="ru-RU" dirty="0"/>
              <a:t> 118</a:t>
            </a:r>
          </a:p>
        </p:txBody>
      </p:sp>
      <p:graphicFrame>
        <p:nvGraphicFramePr>
          <p:cNvPr id="14339" name="Диаграмма 2"/>
          <p:cNvGraphicFramePr>
            <a:graphicFrameLocks/>
          </p:cNvGraphicFramePr>
          <p:nvPr/>
        </p:nvGraphicFramePr>
        <p:xfrm>
          <a:off x="0" y="1214438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r:id="rId3" imgW="5486876" imgH="3200677" progId="Excel.Chart.8">
                  <p:embed/>
                </p:oleObj>
              </mc:Choice>
              <mc:Fallback>
                <p:oleObj r:id="rId3" imgW="5486876" imgH="3200677" progId="Excel.Chart.8">
                  <p:embed/>
                  <p:pic>
                    <p:nvPicPr>
                      <p:cNvPr id="14339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5486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Диаграмма 3"/>
          <p:cNvGraphicFramePr>
            <a:graphicFrameLocks/>
          </p:cNvGraphicFramePr>
          <p:nvPr/>
        </p:nvGraphicFramePr>
        <p:xfrm>
          <a:off x="3657600" y="3657600"/>
          <a:ext cx="5486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r:id="rId5" imgW="5486876" imgH="3200677" progId="Excel.Chart.8">
                  <p:embed/>
                </p:oleObj>
              </mc:Choice>
              <mc:Fallback>
                <p:oleObj r:id="rId5" imgW="5486876" imgH="3200677" progId="Excel.Chart.8">
                  <p:embed/>
                  <p:pic>
                    <p:nvPicPr>
                      <p:cNvPr id="1434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57600"/>
                        <a:ext cx="5486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86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2"/>
          <p:cNvGraphicFramePr>
            <a:graphicFrameLocks/>
          </p:cNvGraphicFramePr>
          <p:nvPr/>
        </p:nvGraphicFramePr>
        <p:xfrm>
          <a:off x="214313" y="428625"/>
          <a:ext cx="50292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6" r:id="rId3" imgW="5029636" imgH="2981202" progId="Excel.Chart.8">
                  <p:embed/>
                </p:oleObj>
              </mc:Choice>
              <mc:Fallback>
                <p:oleObj r:id="rId3" imgW="5029636" imgH="2981202" progId="Excel.Chart.8">
                  <p:embed/>
                  <p:pic>
                    <p:nvPicPr>
                      <p:cNvPr id="15362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8625"/>
                        <a:ext cx="50292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Диаграмма 3"/>
          <p:cNvGraphicFramePr>
            <a:graphicFrameLocks/>
          </p:cNvGraphicFramePr>
          <p:nvPr/>
        </p:nvGraphicFramePr>
        <p:xfrm>
          <a:off x="3429000" y="3500438"/>
          <a:ext cx="546735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7" r:id="rId5" imgW="5462489" imgH="3072650" progId="Excel.Chart.8">
                  <p:embed/>
                </p:oleObj>
              </mc:Choice>
              <mc:Fallback>
                <p:oleObj r:id="rId5" imgW="5462489" imgH="3072650" progId="Excel.Chart.8">
                  <p:embed/>
                  <p:pic>
                    <p:nvPicPr>
                      <p:cNvPr id="15363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0438"/>
                        <a:ext cx="5467350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64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/>
              <a:t>Способы познания</a:t>
            </a:r>
            <a:r>
              <a:rPr lang="en-US" altLang="en-US"/>
              <a:t> LAWC 118</a:t>
            </a:r>
            <a:endParaRPr lang="ru-RU" altLang="en-US"/>
          </a:p>
        </p:txBody>
      </p:sp>
      <p:graphicFrame>
        <p:nvGraphicFramePr>
          <p:cNvPr id="25603" name="Диаграмма 2"/>
          <p:cNvGraphicFramePr>
            <a:graphicFrameLocks/>
          </p:cNvGraphicFramePr>
          <p:nvPr/>
        </p:nvGraphicFramePr>
        <p:xfrm>
          <a:off x="785813" y="1071563"/>
          <a:ext cx="74295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r:id="rId3" imgW="7431668" imgH="5572227" progId="Excel.Chart.8">
                  <p:embed/>
                </p:oleObj>
              </mc:Choice>
              <mc:Fallback>
                <p:oleObj r:id="rId3" imgW="7431668" imgH="5572227" progId="Excel.Chart.8">
                  <p:embed/>
                  <p:pic>
                    <p:nvPicPr>
                      <p:cNvPr id="25603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071563"/>
                        <a:ext cx="742950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894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Диаграмма 1"/>
          <p:cNvGraphicFramePr>
            <a:graphicFrameLocks/>
          </p:cNvGraphicFramePr>
          <p:nvPr/>
        </p:nvGraphicFramePr>
        <p:xfrm>
          <a:off x="1214438" y="571500"/>
          <a:ext cx="7358062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r:id="rId3" imgW="7358510" imgH="5712447" progId="Excel.Chart.8">
                  <p:embed/>
                </p:oleObj>
              </mc:Choice>
              <mc:Fallback>
                <p:oleObj r:id="rId3" imgW="7358510" imgH="5712447" progId="Excel.Chart.8">
                  <p:embed/>
                  <p:pic>
                    <p:nvPicPr>
                      <p:cNvPr id="30722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71500"/>
                        <a:ext cx="7358062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847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Стили познания группы </a:t>
            </a:r>
            <a:r>
              <a:rPr lang="en-US" dirty="0"/>
              <a:t>PEDC 118</a:t>
            </a:r>
            <a:endParaRPr lang="ru-RU" dirty="0"/>
          </a:p>
        </p:txBody>
      </p:sp>
      <p:graphicFrame>
        <p:nvGraphicFramePr>
          <p:cNvPr id="16387" name="Диаграмма 2"/>
          <p:cNvGraphicFramePr>
            <a:graphicFrameLocks/>
          </p:cNvGraphicFramePr>
          <p:nvPr/>
        </p:nvGraphicFramePr>
        <p:xfrm>
          <a:off x="500063" y="1357313"/>
          <a:ext cx="51435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0" r:id="rId3" imgW="5145470" imgH="2572735" progId="Excel.Chart.8">
                  <p:embed/>
                </p:oleObj>
              </mc:Choice>
              <mc:Fallback>
                <p:oleObj r:id="rId3" imgW="5145470" imgH="2572735" progId="Excel.Chart.8">
                  <p:embed/>
                  <p:pic>
                    <p:nvPicPr>
                      <p:cNvPr id="1638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57313"/>
                        <a:ext cx="51435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Диаграмма 3"/>
          <p:cNvGraphicFramePr>
            <a:graphicFrameLocks/>
          </p:cNvGraphicFramePr>
          <p:nvPr/>
        </p:nvGraphicFramePr>
        <p:xfrm>
          <a:off x="3857625" y="3643313"/>
          <a:ext cx="501967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r:id="rId5" imgW="5017443" imgH="2810500" progId="Excel.Chart.8">
                  <p:embed/>
                </p:oleObj>
              </mc:Choice>
              <mc:Fallback>
                <p:oleObj r:id="rId5" imgW="5017443" imgH="2810500" progId="Excel.Chart.8">
                  <p:embed/>
                  <p:pic>
                    <p:nvPicPr>
                      <p:cNvPr id="16388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643313"/>
                        <a:ext cx="501967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54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Диаграмма 2"/>
          <p:cNvGraphicFramePr>
            <a:graphicFrameLocks/>
          </p:cNvGraphicFramePr>
          <p:nvPr/>
        </p:nvGraphicFramePr>
        <p:xfrm>
          <a:off x="428625" y="214313"/>
          <a:ext cx="50292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r:id="rId3" imgW="5029636" imgH="2981202" progId="Excel.Chart.8">
                  <p:embed/>
                </p:oleObj>
              </mc:Choice>
              <mc:Fallback>
                <p:oleObj r:id="rId3" imgW="5029636" imgH="2981202" progId="Excel.Chart.8">
                  <p:embed/>
                  <p:pic>
                    <p:nvPicPr>
                      <p:cNvPr id="1741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14313"/>
                        <a:ext cx="50292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Диаграмма 3"/>
          <p:cNvGraphicFramePr>
            <a:graphicFrameLocks/>
          </p:cNvGraphicFramePr>
          <p:nvPr/>
        </p:nvGraphicFramePr>
        <p:xfrm>
          <a:off x="3500438" y="3357563"/>
          <a:ext cx="525303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r:id="rId5" imgW="5255207" imgH="3139712" progId="Excel.Chart.8">
                  <p:embed/>
                </p:oleObj>
              </mc:Choice>
              <mc:Fallback>
                <p:oleObj r:id="rId5" imgW="5255207" imgH="3139712" progId="Excel.Chart.8">
                  <p:embed/>
                  <p:pic>
                    <p:nvPicPr>
                      <p:cNvPr id="17411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357563"/>
                        <a:ext cx="525303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612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/>
              <a:t>Способы познания</a:t>
            </a:r>
            <a:r>
              <a:rPr lang="en-US" altLang="en-US"/>
              <a:t> PEDC 118</a:t>
            </a:r>
            <a:endParaRPr lang="ru-RU" altLang="en-US"/>
          </a:p>
        </p:txBody>
      </p:sp>
      <p:graphicFrame>
        <p:nvGraphicFramePr>
          <p:cNvPr id="26627" name="Диаграмма 2"/>
          <p:cNvGraphicFramePr>
            <a:graphicFrameLocks/>
          </p:cNvGraphicFramePr>
          <p:nvPr/>
        </p:nvGraphicFramePr>
        <p:xfrm>
          <a:off x="714375" y="928688"/>
          <a:ext cx="7929563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r:id="rId3" imgW="7931583" imgH="5505165" progId="Excel.Chart.8">
                  <p:embed/>
                </p:oleObj>
              </mc:Choice>
              <mc:Fallback>
                <p:oleObj r:id="rId3" imgW="7931583" imgH="5505165" progId="Excel.Chart.8">
                  <p:embed/>
                  <p:pic>
                    <p:nvPicPr>
                      <p:cNvPr id="2662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928688"/>
                        <a:ext cx="7929563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203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Диаграмма 1"/>
          <p:cNvGraphicFramePr>
            <a:graphicFrameLocks/>
          </p:cNvGraphicFramePr>
          <p:nvPr/>
        </p:nvGraphicFramePr>
        <p:xfrm>
          <a:off x="928688" y="857250"/>
          <a:ext cx="7215187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r:id="rId3" imgW="7218290" imgH="4925995" progId="Excel.Chart.8">
                  <p:embed/>
                </p:oleObj>
              </mc:Choice>
              <mc:Fallback>
                <p:oleObj r:id="rId3" imgW="7218290" imgH="4925995" progId="Excel.Chart.8">
                  <p:embed/>
                  <p:pic>
                    <p:nvPicPr>
                      <p:cNvPr id="31746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857250"/>
                        <a:ext cx="7215187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405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ru-RU" altLang="en-US"/>
              <a:t>Стили познания группы</a:t>
            </a:r>
            <a:r>
              <a:rPr lang="en-US" altLang="en-US"/>
              <a:t> TOUR 118</a:t>
            </a:r>
            <a:endParaRPr lang="ru-RU" altLang="en-US"/>
          </a:p>
        </p:txBody>
      </p:sp>
      <p:graphicFrame>
        <p:nvGraphicFramePr>
          <p:cNvPr id="18435" name="Диаграмма 5"/>
          <p:cNvGraphicFramePr>
            <a:graphicFrameLocks/>
          </p:cNvGraphicFramePr>
          <p:nvPr/>
        </p:nvGraphicFramePr>
        <p:xfrm>
          <a:off x="0" y="785813"/>
          <a:ext cx="5500688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r:id="rId3" imgW="5499069" imgH="3359187" progId="Excel.Chart.8">
                  <p:embed/>
                </p:oleObj>
              </mc:Choice>
              <mc:Fallback>
                <p:oleObj r:id="rId3" imgW="5499069" imgH="3359187" progId="Excel.Chart.8">
                  <p:embed/>
                  <p:pic>
                    <p:nvPicPr>
                      <p:cNvPr id="18435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813"/>
                        <a:ext cx="5500688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Диаграмма 6"/>
          <p:cNvGraphicFramePr>
            <a:graphicFrameLocks/>
          </p:cNvGraphicFramePr>
          <p:nvPr/>
        </p:nvGraphicFramePr>
        <p:xfrm>
          <a:off x="4357688" y="3214688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r:id="rId5" imgW="4572396" imgH="3432345" progId="Excel.Chart.8">
                  <p:embed/>
                </p:oleObj>
              </mc:Choice>
              <mc:Fallback>
                <p:oleObj r:id="rId5" imgW="4572396" imgH="3432345" progId="Excel.Chart.8">
                  <p:embed/>
                  <p:pic>
                    <p:nvPicPr>
                      <p:cNvPr id="18436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214688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386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Диаграмма 2"/>
          <p:cNvGraphicFramePr>
            <a:graphicFrameLocks/>
          </p:cNvGraphicFramePr>
          <p:nvPr/>
        </p:nvGraphicFramePr>
        <p:xfrm>
          <a:off x="214313" y="0"/>
          <a:ext cx="5500687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8" r:id="rId3" imgW="5505165" imgH="3572566" progId="Excel.Chart.8">
                  <p:embed/>
                </p:oleObj>
              </mc:Choice>
              <mc:Fallback>
                <p:oleObj r:id="rId3" imgW="5505165" imgH="3572566" progId="Excel.Chart.8">
                  <p:embed/>
                  <p:pic>
                    <p:nvPicPr>
                      <p:cNvPr id="19458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5500687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Диаграмма 3"/>
          <p:cNvGraphicFramePr>
            <a:graphicFrameLocks/>
          </p:cNvGraphicFramePr>
          <p:nvPr/>
        </p:nvGraphicFramePr>
        <p:xfrm>
          <a:off x="3500438" y="3286125"/>
          <a:ext cx="5357812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9" r:id="rId5" imgW="5358848" imgH="3286029" progId="Excel.Chart.8">
                  <p:embed/>
                </p:oleObj>
              </mc:Choice>
              <mc:Fallback>
                <p:oleObj r:id="rId5" imgW="5358848" imgH="3286029" progId="Excel.Chart.8">
                  <p:embed/>
                  <p:pic>
                    <p:nvPicPr>
                      <p:cNvPr id="19459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286125"/>
                        <a:ext cx="5357812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56307802-42EB-43FA-B0EA-78951FE3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/>
              <a:t> Инструменты исследования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xmlns="" id="{698D2191-6B26-48E7-B335-D3AF83C2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591175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Тест </a:t>
            </a:r>
            <a:r>
              <a:rPr lang="en-US" altLang="ru-RU" sz="2800" i="1" dirty="0"/>
              <a:t>Learning Styles</a:t>
            </a:r>
            <a:r>
              <a:rPr lang="ru-RU" altLang="ru-RU" sz="2800" i="1" dirty="0"/>
              <a:t> </a:t>
            </a:r>
            <a:r>
              <a:rPr lang="ru-RU" altLang="ru-RU" sz="2800" dirty="0"/>
              <a:t>(</a:t>
            </a:r>
            <a:r>
              <a:rPr lang="en-US" altLang="ru-RU" sz="2800" dirty="0"/>
              <a:t>C</a:t>
            </a:r>
            <a:r>
              <a:rPr lang="ru-RU" altLang="ru-RU" sz="2800" dirty="0"/>
              <a:t>.</a:t>
            </a:r>
            <a:r>
              <a:rPr lang="en-US" altLang="ru-RU" sz="2800" dirty="0"/>
              <a:t>J</a:t>
            </a:r>
            <a:r>
              <a:rPr lang="ru-RU" altLang="ru-RU" sz="2800" dirty="0"/>
              <a:t>. </a:t>
            </a:r>
            <a:r>
              <a:rPr lang="en-US" altLang="ru-RU" sz="2800" dirty="0"/>
              <a:t>Carter</a:t>
            </a:r>
            <a:r>
              <a:rPr lang="ru-RU" altLang="ru-RU" sz="2800" dirty="0"/>
              <a:t>, </a:t>
            </a:r>
            <a:r>
              <a:rPr lang="en-US" altLang="ru-RU" sz="2800" dirty="0"/>
              <a:t>J</a:t>
            </a:r>
            <a:r>
              <a:rPr lang="ru-RU" altLang="ru-RU" sz="2800" dirty="0"/>
              <a:t>. </a:t>
            </a:r>
            <a:r>
              <a:rPr lang="en-US" altLang="ru-RU" sz="2800" dirty="0"/>
              <a:t>Bishop</a:t>
            </a:r>
            <a:r>
              <a:rPr lang="ru-RU" altLang="ru-RU" sz="2800" dirty="0"/>
              <a:t>, </a:t>
            </a:r>
            <a:r>
              <a:rPr lang="en-US" altLang="ru-RU" sz="2800" dirty="0"/>
              <a:t>S</a:t>
            </a:r>
            <a:r>
              <a:rPr lang="ru-RU" altLang="ru-RU" sz="2800" dirty="0"/>
              <a:t>.</a:t>
            </a:r>
            <a:r>
              <a:rPr lang="en-US" altLang="ru-RU" sz="2800" dirty="0"/>
              <a:t>L</a:t>
            </a:r>
            <a:r>
              <a:rPr lang="ru-RU" altLang="ru-RU" sz="2800" dirty="0"/>
              <a:t>. </a:t>
            </a:r>
            <a:r>
              <a:rPr lang="en-US" altLang="ru-RU" sz="2800" dirty="0" err="1"/>
              <a:t>Kravits</a:t>
            </a:r>
            <a:r>
              <a:rPr lang="ru-RU" altLang="ru-RU" sz="2800" dirty="0"/>
              <a:t>. </a:t>
            </a:r>
            <a:r>
              <a:rPr lang="en-US" altLang="ru-RU" sz="2800" dirty="0"/>
              <a:t>Keys to success: how to achieve your goals</a:t>
            </a:r>
            <a:r>
              <a:rPr lang="ru-RU" altLang="ru-RU" sz="2800" dirty="0"/>
              <a:t>)</a:t>
            </a:r>
          </a:p>
          <a:p>
            <a:pPr eaLnBrk="1" hangingPunct="1"/>
            <a:r>
              <a:rPr lang="en-US" altLang="ru-RU" sz="2800" dirty="0"/>
              <a:t>Howard Gardner. Multiple Intelligences</a:t>
            </a:r>
            <a:endParaRPr lang="ru-RU" altLang="ru-RU" sz="2800" dirty="0"/>
          </a:p>
          <a:p>
            <a:pPr eaLnBrk="1" hangingPunct="1"/>
            <a:r>
              <a:rPr lang="ru-RU" altLang="ru-RU" sz="2800" dirty="0"/>
              <a:t>Методика</a:t>
            </a:r>
            <a:r>
              <a:rPr lang="en-US" altLang="ru-RU" sz="2800" dirty="0"/>
              <a:t> </a:t>
            </a:r>
            <a:r>
              <a:rPr lang="en-US" altLang="ru-RU" sz="2800" i="1" dirty="0"/>
              <a:t>Pathways to Learning</a:t>
            </a:r>
            <a:r>
              <a:rPr lang="ru-RU" altLang="ru-RU" sz="2800" i="1" dirty="0"/>
              <a:t> </a:t>
            </a:r>
            <a:r>
              <a:rPr lang="ru-RU" altLang="ru-RU" sz="2800" dirty="0"/>
              <a:t>(</a:t>
            </a:r>
            <a:r>
              <a:rPr lang="en-US" altLang="ru-RU" sz="2800" dirty="0"/>
              <a:t>C</a:t>
            </a:r>
            <a:r>
              <a:rPr lang="ru-RU" altLang="ru-RU" sz="2800" dirty="0"/>
              <a:t>.</a:t>
            </a:r>
            <a:r>
              <a:rPr lang="en-US" altLang="ru-RU" sz="2800" dirty="0"/>
              <a:t>J</a:t>
            </a:r>
            <a:r>
              <a:rPr lang="ru-RU" altLang="ru-RU" sz="2800" dirty="0"/>
              <a:t>. </a:t>
            </a:r>
            <a:r>
              <a:rPr lang="en-US" altLang="ru-RU" sz="2800" dirty="0"/>
              <a:t>Carter</a:t>
            </a:r>
            <a:r>
              <a:rPr lang="ru-RU" altLang="ru-RU" sz="2800" dirty="0"/>
              <a:t>, </a:t>
            </a:r>
            <a:r>
              <a:rPr lang="en-US" altLang="ru-RU" sz="2800" dirty="0"/>
              <a:t>J</a:t>
            </a:r>
            <a:r>
              <a:rPr lang="ru-RU" altLang="ru-RU" sz="2800" dirty="0"/>
              <a:t>. </a:t>
            </a:r>
            <a:r>
              <a:rPr lang="en-US" altLang="ru-RU" sz="2800" dirty="0"/>
              <a:t>Bishop</a:t>
            </a:r>
            <a:r>
              <a:rPr lang="ru-RU" altLang="ru-RU" sz="2800" dirty="0"/>
              <a:t>, </a:t>
            </a:r>
            <a:r>
              <a:rPr lang="en-US" altLang="ru-RU" sz="2800" dirty="0"/>
              <a:t>S</a:t>
            </a:r>
            <a:r>
              <a:rPr lang="ru-RU" altLang="ru-RU" sz="2800" dirty="0"/>
              <a:t>.</a:t>
            </a:r>
            <a:r>
              <a:rPr lang="en-US" altLang="ru-RU" sz="2800" dirty="0"/>
              <a:t>L</a:t>
            </a:r>
            <a:r>
              <a:rPr lang="ru-RU" altLang="ru-RU" sz="2800" dirty="0"/>
              <a:t>. </a:t>
            </a:r>
            <a:r>
              <a:rPr lang="en-US" altLang="ru-RU" sz="2800" dirty="0" err="1"/>
              <a:t>Kravits</a:t>
            </a:r>
            <a:r>
              <a:rPr lang="ru-RU" altLang="ru-RU" sz="2800" dirty="0"/>
              <a:t>. </a:t>
            </a:r>
            <a:r>
              <a:rPr lang="en-US" altLang="ru-RU" sz="2800" dirty="0"/>
              <a:t>Keys to success: how to achieve your goals.</a:t>
            </a:r>
            <a:endParaRPr lang="ru-RU" altLang="ru-RU" sz="2800" dirty="0"/>
          </a:p>
          <a:p>
            <a:pPr eaLnBrk="1" hangingPunct="1"/>
            <a:r>
              <a:rPr lang="ru-RU" altLang="ru-RU" sz="2800" dirty="0"/>
              <a:t>Тест </a:t>
            </a:r>
            <a:r>
              <a:rPr lang="en-US" altLang="ru-RU" sz="2800" dirty="0"/>
              <a:t> Personality Spectra </a:t>
            </a:r>
            <a:r>
              <a:rPr lang="ru-RU" altLang="ru-RU" sz="2800" dirty="0"/>
              <a:t>(</a:t>
            </a:r>
            <a:r>
              <a:rPr lang="en-US" altLang="ru-RU" sz="2800" dirty="0"/>
              <a:t>C</a:t>
            </a:r>
            <a:r>
              <a:rPr lang="ru-RU" altLang="ru-RU" sz="2800" dirty="0"/>
              <a:t>.</a:t>
            </a:r>
            <a:r>
              <a:rPr lang="en-US" altLang="ru-RU" sz="2800" dirty="0"/>
              <a:t>J</a:t>
            </a:r>
            <a:r>
              <a:rPr lang="ru-RU" altLang="ru-RU" sz="2800" dirty="0"/>
              <a:t>. </a:t>
            </a:r>
            <a:r>
              <a:rPr lang="en-US" altLang="ru-RU" sz="2800" dirty="0"/>
              <a:t>Carter</a:t>
            </a:r>
            <a:r>
              <a:rPr lang="ru-RU" altLang="ru-RU" sz="2800" dirty="0"/>
              <a:t>, </a:t>
            </a:r>
            <a:r>
              <a:rPr lang="en-US" altLang="ru-RU" sz="2800" dirty="0"/>
              <a:t>J</a:t>
            </a:r>
            <a:r>
              <a:rPr lang="ru-RU" altLang="ru-RU" sz="2800" dirty="0"/>
              <a:t>. </a:t>
            </a:r>
            <a:r>
              <a:rPr lang="en-US" altLang="ru-RU" sz="2800" dirty="0"/>
              <a:t>Bishop</a:t>
            </a:r>
            <a:r>
              <a:rPr lang="ru-RU" altLang="ru-RU" sz="2800" dirty="0"/>
              <a:t>, </a:t>
            </a:r>
            <a:r>
              <a:rPr lang="en-US" altLang="ru-RU" sz="2800" dirty="0"/>
              <a:t>S</a:t>
            </a:r>
            <a:r>
              <a:rPr lang="ru-RU" altLang="ru-RU" sz="2800" dirty="0"/>
              <a:t>.</a:t>
            </a:r>
            <a:r>
              <a:rPr lang="en-US" altLang="ru-RU" sz="2800" dirty="0"/>
              <a:t>L</a:t>
            </a:r>
            <a:r>
              <a:rPr lang="ru-RU" altLang="ru-RU" sz="2800" dirty="0"/>
              <a:t>. </a:t>
            </a:r>
            <a:r>
              <a:rPr lang="en-US" altLang="ru-RU" sz="2800" dirty="0" err="1"/>
              <a:t>Kravits</a:t>
            </a:r>
            <a:r>
              <a:rPr lang="ru-RU" altLang="ru-RU" sz="2800" dirty="0"/>
              <a:t>. </a:t>
            </a:r>
            <a:r>
              <a:rPr lang="en-US" altLang="ru-RU" sz="2800" dirty="0"/>
              <a:t>Keys to success: how to achieve your goals</a:t>
            </a:r>
            <a:endParaRPr lang="ru-RU" altLang="ru-RU" sz="2800" dirty="0"/>
          </a:p>
          <a:p>
            <a:pPr eaLnBrk="1" hangingPunct="1"/>
            <a:r>
              <a:rPr lang="ru-RU" altLang="ru-RU" sz="2800" dirty="0"/>
              <a:t>Опросник «Этическое и интеллектуальное развитие», основанный на теории этического и интеллектуального развития студента университета Уильяма Перри (Гарвард) и Ли </a:t>
            </a:r>
            <a:r>
              <a:rPr lang="ru-RU" altLang="ru-RU" sz="2800" dirty="0" err="1"/>
              <a:t>Кнефелькамп</a:t>
            </a:r>
            <a:r>
              <a:rPr lang="ru-RU" altLang="ru-RU" sz="2800" dirty="0"/>
              <a:t> (Колумбийский университет)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/>
              <a:t>Способы познания</a:t>
            </a:r>
            <a:r>
              <a:rPr lang="en-US" altLang="en-US"/>
              <a:t> TOUR 118</a:t>
            </a:r>
            <a:endParaRPr lang="ru-RU" altLang="en-US"/>
          </a:p>
        </p:txBody>
      </p:sp>
      <p:graphicFrame>
        <p:nvGraphicFramePr>
          <p:cNvPr id="27651" name="Диаграмма 2"/>
          <p:cNvGraphicFramePr>
            <a:graphicFrameLocks/>
          </p:cNvGraphicFramePr>
          <p:nvPr/>
        </p:nvGraphicFramePr>
        <p:xfrm>
          <a:off x="1000125" y="1143000"/>
          <a:ext cx="771525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r:id="rId3" imgW="7718205" imgH="5499069" progId="Excel.Chart.8">
                  <p:embed/>
                </p:oleObj>
              </mc:Choice>
              <mc:Fallback>
                <p:oleObj r:id="rId3" imgW="7718205" imgH="5499069" progId="Excel.Chart.8">
                  <p:embed/>
                  <p:pic>
                    <p:nvPicPr>
                      <p:cNvPr id="27651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43000"/>
                        <a:ext cx="771525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809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Диаграмма 2"/>
          <p:cNvGraphicFramePr>
            <a:graphicFrameLocks/>
          </p:cNvGraphicFramePr>
          <p:nvPr/>
        </p:nvGraphicFramePr>
        <p:xfrm>
          <a:off x="1143000" y="571500"/>
          <a:ext cx="72866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r:id="rId3" imgW="7285351" imgH="5712447" progId="Excel.Chart.8">
                  <p:embed/>
                </p:oleObj>
              </mc:Choice>
              <mc:Fallback>
                <p:oleObj r:id="rId3" imgW="7285351" imgH="5712447" progId="Excel.Chart.8">
                  <p:embed/>
                  <p:pic>
                    <p:nvPicPr>
                      <p:cNvPr id="3277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1500"/>
                        <a:ext cx="7286625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4120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293BF-C5CD-428A-9B44-D4EC1237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458618"/>
          </a:xfrm>
        </p:spPr>
        <p:txBody>
          <a:bodyPr/>
          <a:lstStyle/>
          <a:p>
            <a:r>
              <a:rPr lang="ru-RU" dirty="0"/>
              <a:t>Группы 119</a:t>
            </a:r>
            <a:br>
              <a:rPr lang="ru-RU" dirty="0"/>
            </a:br>
            <a:r>
              <a:rPr lang="ru-RU" dirty="0"/>
              <a:t>Год поступления 2019</a:t>
            </a:r>
            <a:br>
              <a:rPr lang="ru-RU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37905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C14D8-8E4A-49E7-9E7C-39B2011468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Стили познания студентов первого курса – 201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МУЦА</a:t>
            </a:r>
            <a:endParaRPr lang="ru-RU" sz="32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5760F0F-74C7-4F5D-B308-3E23D8F057B6}"/>
              </a:ext>
            </a:extLst>
          </p:cNvPr>
          <p:cNvGraphicFramePr/>
          <p:nvPr/>
        </p:nvGraphicFramePr>
        <p:xfrm>
          <a:off x="0" y="1214422"/>
          <a:ext cx="471490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B453EFF-5FC3-43AE-B254-4A23BC9B4C07}"/>
              </a:ext>
            </a:extLst>
          </p:cNvPr>
          <p:cNvGraphicFramePr/>
          <p:nvPr/>
        </p:nvGraphicFramePr>
        <p:xfrm>
          <a:off x="4357686" y="1071546"/>
          <a:ext cx="478631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02C0017-8447-4FAE-A1A8-CA765434B399}"/>
              </a:ext>
            </a:extLst>
          </p:cNvPr>
          <p:cNvGraphicFramePr/>
          <p:nvPr/>
        </p:nvGraphicFramePr>
        <p:xfrm>
          <a:off x="0" y="3929067"/>
          <a:ext cx="4500562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944F541-758D-4308-9D70-9E01848E49EE}"/>
              </a:ext>
            </a:extLst>
          </p:cNvPr>
          <p:cNvGraphicFramePr/>
          <p:nvPr/>
        </p:nvGraphicFramePr>
        <p:xfrm>
          <a:off x="4786314" y="3857628"/>
          <a:ext cx="4000507" cy="280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DF4016C-BDB1-4EC5-AEC4-7CDB257666AA}"/>
              </a:ext>
            </a:extLst>
          </p:cNvPr>
          <p:cNvGraphicFramePr/>
          <p:nvPr/>
        </p:nvGraphicFramePr>
        <p:xfrm>
          <a:off x="357158" y="1000084"/>
          <a:ext cx="8501122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Прямоугольник 4">
            <a:extLst>
              <a:ext uri="{FF2B5EF4-FFF2-40B4-BE49-F238E27FC236}">
                <a16:creationId xmlns:a16="http://schemas.microsoft.com/office/drawing/2014/main" xmlns="" id="{8F9E438A-A2D5-485F-AD20-BE2AFAC8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0"/>
            <a:ext cx="742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</a:t>
            </a:r>
            <a:b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>
                <a:solidFill>
                  <a:srgbClr val="1F4081"/>
                </a:solidFill>
                <a:latin typeface="Times New Roman" panose="02020603050405020304" pitchFamily="18" charset="0"/>
              </a:rPr>
              <a:t>(Howard Gardner)</a:t>
            </a: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542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391388EF-6CF2-4E21-B8C0-3F54C665FAD8}"/>
              </a:ext>
            </a:extLst>
          </p:cNvPr>
          <p:cNvGraphicFramePr/>
          <p:nvPr/>
        </p:nvGraphicFramePr>
        <p:xfrm>
          <a:off x="1071538" y="714356"/>
          <a:ext cx="75724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0967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Диаграмма 2">
            <a:extLst>
              <a:ext uri="{FF2B5EF4-FFF2-40B4-BE49-F238E27FC236}">
                <a16:creationId xmlns:a16="http://schemas.microsoft.com/office/drawing/2014/main" xmlns="" id="{F62BB966-CAB3-42D7-ABC6-7046781469CB}"/>
              </a:ext>
            </a:extLst>
          </p:cNvPr>
          <p:cNvGraphicFramePr>
            <a:graphicFrameLocks/>
          </p:cNvGraphicFramePr>
          <p:nvPr/>
        </p:nvGraphicFramePr>
        <p:xfrm>
          <a:off x="0" y="857250"/>
          <a:ext cx="4071938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8" r:id="rId3" imgW="4072481" imgH="2609314" progId="Excel.Chart.8">
                  <p:embed/>
                </p:oleObj>
              </mc:Choice>
              <mc:Fallback>
                <p:oleObj r:id="rId3" imgW="4072481" imgH="2609314" progId="Excel.Chart.8">
                  <p:embed/>
                  <p:pic>
                    <p:nvPicPr>
                      <p:cNvPr id="13314" name="Диаграмма 2">
                        <a:extLst>
                          <a:ext uri="{FF2B5EF4-FFF2-40B4-BE49-F238E27FC236}">
                            <a16:creationId xmlns:a16="http://schemas.microsoft.com/office/drawing/2014/main" xmlns="" id="{F62BB966-CAB3-42D7-ABC6-7046781469C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4071938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Диаграмма 3">
            <a:extLst>
              <a:ext uri="{FF2B5EF4-FFF2-40B4-BE49-F238E27FC236}">
                <a16:creationId xmlns:a16="http://schemas.microsoft.com/office/drawing/2014/main" xmlns="" id="{97F9B837-FA5D-4919-A334-91DA4CB68561}"/>
              </a:ext>
            </a:extLst>
          </p:cNvPr>
          <p:cNvGraphicFramePr>
            <a:graphicFrameLocks/>
          </p:cNvGraphicFramePr>
          <p:nvPr/>
        </p:nvGraphicFramePr>
        <p:xfrm>
          <a:off x="4643438" y="928688"/>
          <a:ext cx="4214812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r:id="rId5" imgW="4212701" imgH="2682472" progId="Excel.Chart.8">
                  <p:embed/>
                </p:oleObj>
              </mc:Choice>
              <mc:Fallback>
                <p:oleObj r:id="rId5" imgW="4212701" imgH="2682472" progId="Excel.Chart.8">
                  <p:embed/>
                  <p:pic>
                    <p:nvPicPr>
                      <p:cNvPr id="13315" name="Диаграмма 3">
                        <a:extLst>
                          <a:ext uri="{FF2B5EF4-FFF2-40B4-BE49-F238E27FC236}">
                            <a16:creationId xmlns:a16="http://schemas.microsoft.com/office/drawing/2014/main" xmlns="" id="{97F9B837-FA5D-4919-A334-91DA4CB685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928688"/>
                        <a:ext cx="4214812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Диаграмма 4">
            <a:extLst>
              <a:ext uri="{FF2B5EF4-FFF2-40B4-BE49-F238E27FC236}">
                <a16:creationId xmlns:a16="http://schemas.microsoft.com/office/drawing/2014/main" xmlns="" id="{1FB0A883-9BEF-4B85-BBA2-3EA0312E49CB}"/>
              </a:ext>
            </a:extLst>
          </p:cNvPr>
          <p:cNvGraphicFramePr>
            <a:graphicFrameLocks/>
          </p:cNvGraphicFramePr>
          <p:nvPr/>
        </p:nvGraphicFramePr>
        <p:xfrm>
          <a:off x="500063" y="3857625"/>
          <a:ext cx="40719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0" r:id="rId7" imgW="4072481" imgH="2639797" progId="Excel.Chart.8">
                  <p:embed/>
                </p:oleObj>
              </mc:Choice>
              <mc:Fallback>
                <p:oleObj r:id="rId7" imgW="4072481" imgH="2639797" progId="Excel.Chart.8">
                  <p:embed/>
                  <p:pic>
                    <p:nvPicPr>
                      <p:cNvPr id="13316" name="Диаграмма 4">
                        <a:extLst>
                          <a:ext uri="{FF2B5EF4-FFF2-40B4-BE49-F238E27FC236}">
                            <a16:creationId xmlns:a16="http://schemas.microsoft.com/office/drawing/2014/main" xmlns="" id="{1FB0A883-9BEF-4B85-BBA2-3EA0312E49C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857625"/>
                        <a:ext cx="40719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Диаграмма 5">
            <a:extLst>
              <a:ext uri="{FF2B5EF4-FFF2-40B4-BE49-F238E27FC236}">
                <a16:creationId xmlns:a16="http://schemas.microsoft.com/office/drawing/2014/main" xmlns="" id="{76AB3305-78F2-4148-A2EC-478823AC75B5}"/>
              </a:ext>
            </a:extLst>
          </p:cNvPr>
          <p:cNvGraphicFramePr>
            <a:graphicFrameLocks/>
          </p:cNvGraphicFramePr>
          <p:nvPr/>
        </p:nvGraphicFramePr>
        <p:xfrm>
          <a:off x="4643438" y="3857625"/>
          <a:ext cx="414337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1" r:id="rId9" imgW="4139543" imgH="2639797" progId="Excel.Chart.8">
                  <p:embed/>
                </p:oleObj>
              </mc:Choice>
              <mc:Fallback>
                <p:oleObj r:id="rId9" imgW="4139543" imgH="2639797" progId="Excel.Chart.8">
                  <p:embed/>
                  <p:pic>
                    <p:nvPicPr>
                      <p:cNvPr id="13317" name="Диаграмма 5">
                        <a:extLst>
                          <a:ext uri="{FF2B5EF4-FFF2-40B4-BE49-F238E27FC236}">
                            <a16:creationId xmlns:a16="http://schemas.microsoft.com/office/drawing/2014/main" xmlns="" id="{76AB3305-78F2-4148-A2EC-478823AC75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857625"/>
                        <a:ext cx="4143375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5">
            <a:extLst>
              <a:ext uri="{FF2B5EF4-FFF2-40B4-BE49-F238E27FC236}">
                <a16:creationId xmlns:a16="http://schemas.microsoft.com/office/drawing/2014/main" xmlns="" id="{9104C9D4-0E2E-4378-855E-865DB60D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xmlns="" id="{517C82DD-9465-465B-8FC6-95DA7E7F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xmlns="" id="{E1CF95C4-BA1A-4075-B05A-5B42B465A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xmlns="" id="{CDDEE1D8-19FF-4DBC-8CAA-3BDD3877A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7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3322" name="Заголовок 19">
            <a:extLst>
              <a:ext uri="{FF2B5EF4-FFF2-40B4-BE49-F238E27FC236}">
                <a16:creationId xmlns:a16="http://schemas.microsoft.com/office/drawing/2014/main" xmlns="" id="{848A75AB-899B-451B-8427-24B7BECC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0"/>
            <a:ext cx="8143875" cy="857250"/>
          </a:xfrm>
        </p:spPr>
        <p:txBody>
          <a:bodyPr/>
          <a:lstStyle/>
          <a:p>
            <a:r>
              <a:rPr lang="ru-RU" altLang="ru-RU" sz="4000" i="1"/>
              <a:t>Стили познания ВА 119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xmlns="" id="{E49E74EE-75EE-4989-B0DE-BF8D6BBA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BA 119</a:t>
            </a:r>
            <a:endParaRPr lang="ru-RU" altLang="ru-RU"/>
          </a:p>
        </p:txBody>
      </p:sp>
      <p:graphicFrame>
        <p:nvGraphicFramePr>
          <p:cNvPr id="28675" name="Диаграмма 2">
            <a:extLst>
              <a:ext uri="{FF2B5EF4-FFF2-40B4-BE49-F238E27FC236}">
                <a16:creationId xmlns:a16="http://schemas.microsoft.com/office/drawing/2014/main" xmlns="" id="{DE37602F-C6C0-49B2-A8BC-8AF8BA5A1820}"/>
              </a:ext>
            </a:extLst>
          </p:cNvPr>
          <p:cNvGraphicFramePr>
            <a:graphicFrameLocks/>
          </p:cNvGraphicFramePr>
          <p:nvPr/>
        </p:nvGraphicFramePr>
        <p:xfrm>
          <a:off x="857250" y="1668463"/>
          <a:ext cx="7500938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r:id="rId3" imgW="7498730" imgH="4548010" progId="Excel.Chart.8">
                  <p:embed/>
                </p:oleObj>
              </mc:Choice>
              <mc:Fallback>
                <p:oleObj r:id="rId3" imgW="7498730" imgH="4548010" progId="Excel.Chart.8">
                  <p:embed/>
                  <p:pic>
                    <p:nvPicPr>
                      <p:cNvPr id="28675" name="Диаграмма 2">
                        <a:extLst>
                          <a:ext uri="{FF2B5EF4-FFF2-40B4-BE49-F238E27FC236}">
                            <a16:creationId xmlns:a16="http://schemas.microsoft.com/office/drawing/2014/main" xmlns="" id="{DE37602F-C6C0-49B2-A8BC-8AF8BA5A182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668463"/>
                        <a:ext cx="7500938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975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C52E6498-88AB-40A1-85CA-F9FB7727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8258175" cy="868363"/>
          </a:xfrm>
        </p:spPr>
        <p:txBody>
          <a:bodyPr/>
          <a:lstStyle/>
          <a:p>
            <a:r>
              <a:rPr lang="ru-RU" altLang="ru-RU" i="1"/>
              <a:t>Стили познания </a:t>
            </a:r>
            <a:r>
              <a:rPr lang="en-US" altLang="ru-RU" i="1"/>
              <a:t>CHN</a:t>
            </a:r>
            <a:r>
              <a:rPr lang="ru-RU" altLang="ru-RU" i="1"/>
              <a:t>119</a:t>
            </a:r>
            <a:endParaRPr lang="ru-RU" altLang="ru-RU"/>
          </a:p>
        </p:txBody>
      </p:sp>
      <p:graphicFrame>
        <p:nvGraphicFramePr>
          <p:cNvPr id="14339" name="Диаграмма 2">
            <a:extLst>
              <a:ext uri="{FF2B5EF4-FFF2-40B4-BE49-F238E27FC236}">
                <a16:creationId xmlns:a16="http://schemas.microsoft.com/office/drawing/2014/main" xmlns="" id="{44C9E928-1F6D-42E2-8F85-6B749ED3D674}"/>
              </a:ext>
            </a:extLst>
          </p:cNvPr>
          <p:cNvGraphicFramePr>
            <a:graphicFrameLocks/>
          </p:cNvGraphicFramePr>
          <p:nvPr/>
        </p:nvGraphicFramePr>
        <p:xfrm>
          <a:off x="0" y="857250"/>
          <a:ext cx="4357688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2" r:id="rId3" imgW="4359018" imgH="2712955" progId="Excel.Chart.8">
                  <p:embed/>
                </p:oleObj>
              </mc:Choice>
              <mc:Fallback>
                <p:oleObj r:id="rId3" imgW="4359018" imgH="2712955" progId="Excel.Chart.8">
                  <p:embed/>
                  <p:pic>
                    <p:nvPicPr>
                      <p:cNvPr id="14339" name="Диаграмма 2">
                        <a:extLst>
                          <a:ext uri="{FF2B5EF4-FFF2-40B4-BE49-F238E27FC236}">
                            <a16:creationId xmlns:a16="http://schemas.microsoft.com/office/drawing/2014/main" xmlns="" id="{44C9E928-1F6D-42E2-8F85-6B749ED3D6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4357688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Диаграмма 3">
            <a:extLst>
              <a:ext uri="{FF2B5EF4-FFF2-40B4-BE49-F238E27FC236}">
                <a16:creationId xmlns:a16="http://schemas.microsoft.com/office/drawing/2014/main" xmlns="" id="{AFE079F0-5061-4732-A4D5-3EB1F9E48444}"/>
              </a:ext>
            </a:extLst>
          </p:cNvPr>
          <p:cNvGraphicFramePr>
            <a:graphicFrameLocks/>
          </p:cNvGraphicFramePr>
          <p:nvPr/>
        </p:nvGraphicFramePr>
        <p:xfrm>
          <a:off x="4429125" y="785813"/>
          <a:ext cx="44291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3" r:id="rId5" imgW="4426080" imgH="2712955" progId="Excel.Chart.8">
                  <p:embed/>
                </p:oleObj>
              </mc:Choice>
              <mc:Fallback>
                <p:oleObj r:id="rId5" imgW="4426080" imgH="2712955" progId="Excel.Chart.8">
                  <p:embed/>
                  <p:pic>
                    <p:nvPicPr>
                      <p:cNvPr id="14340" name="Диаграмма 3">
                        <a:extLst>
                          <a:ext uri="{FF2B5EF4-FFF2-40B4-BE49-F238E27FC236}">
                            <a16:creationId xmlns:a16="http://schemas.microsoft.com/office/drawing/2014/main" xmlns="" id="{AFE079F0-5061-4732-A4D5-3EB1F9E484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785813"/>
                        <a:ext cx="442912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Диаграмма 4">
            <a:extLst>
              <a:ext uri="{FF2B5EF4-FFF2-40B4-BE49-F238E27FC236}">
                <a16:creationId xmlns:a16="http://schemas.microsoft.com/office/drawing/2014/main" xmlns="" id="{6C1D9726-2183-428B-AB92-1F273A6B36B0}"/>
              </a:ext>
            </a:extLst>
          </p:cNvPr>
          <p:cNvGraphicFramePr>
            <a:graphicFrameLocks/>
          </p:cNvGraphicFramePr>
          <p:nvPr/>
        </p:nvGraphicFramePr>
        <p:xfrm>
          <a:off x="285750" y="3857625"/>
          <a:ext cx="428625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4" r:id="rId7" imgW="4285859" imgH="2786113" progId="Excel.Chart.8">
                  <p:embed/>
                </p:oleObj>
              </mc:Choice>
              <mc:Fallback>
                <p:oleObj r:id="rId7" imgW="4285859" imgH="2786113" progId="Excel.Chart.8">
                  <p:embed/>
                  <p:pic>
                    <p:nvPicPr>
                      <p:cNvPr id="14341" name="Диаграмма 4">
                        <a:extLst>
                          <a:ext uri="{FF2B5EF4-FFF2-40B4-BE49-F238E27FC236}">
                            <a16:creationId xmlns:a16="http://schemas.microsoft.com/office/drawing/2014/main" xmlns="" id="{6C1D9726-2183-428B-AB92-1F273A6B36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857625"/>
                        <a:ext cx="428625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Диаграмма 5">
            <a:extLst>
              <a:ext uri="{FF2B5EF4-FFF2-40B4-BE49-F238E27FC236}">
                <a16:creationId xmlns:a16="http://schemas.microsoft.com/office/drawing/2014/main" xmlns="" id="{1C615D0E-58AF-4660-AFB0-1B46036F75AB}"/>
              </a:ext>
            </a:extLst>
          </p:cNvPr>
          <p:cNvGraphicFramePr>
            <a:graphicFrameLocks/>
          </p:cNvGraphicFramePr>
          <p:nvPr/>
        </p:nvGraphicFramePr>
        <p:xfrm>
          <a:off x="4714875" y="3786188"/>
          <a:ext cx="42862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r:id="rId9" imgW="4291956" imgH="2859272" progId="Excel.Chart.8">
                  <p:embed/>
                </p:oleObj>
              </mc:Choice>
              <mc:Fallback>
                <p:oleObj r:id="rId9" imgW="4291956" imgH="2859272" progId="Excel.Chart.8">
                  <p:embed/>
                  <p:pic>
                    <p:nvPicPr>
                      <p:cNvPr id="14342" name="Диаграмма 5">
                        <a:extLst>
                          <a:ext uri="{FF2B5EF4-FFF2-40B4-BE49-F238E27FC236}">
                            <a16:creationId xmlns:a16="http://schemas.microsoft.com/office/drawing/2014/main" xmlns="" id="{1C615D0E-58AF-4660-AFB0-1B46036F75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86188"/>
                        <a:ext cx="42862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5">
            <a:extLst>
              <a:ext uri="{FF2B5EF4-FFF2-40B4-BE49-F238E27FC236}">
                <a16:creationId xmlns:a16="http://schemas.microsoft.com/office/drawing/2014/main" xmlns="" id="{994CEE7B-07EE-4DBA-AE1B-F1713D0B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xmlns="" id="{06509141-67CB-4F6A-AF9B-6CD7C97D5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xmlns="" id="{BF6671CD-27B2-4A58-AAEB-013E1B35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48513FCC-00B5-4B0A-9B00-A7EF616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CHN119</a:t>
            </a:r>
            <a:endParaRPr lang="ru-RU" altLang="ru-RU"/>
          </a:p>
        </p:txBody>
      </p:sp>
      <p:graphicFrame>
        <p:nvGraphicFramePr>
          <p:cNvPr id="29699" name="Диаграмма 2">
            <a:extLst>
              <a:ext uri="{FF2B5EF4-FFF2-40B4-BE49-F238E27FC236}">
                <a16:creationId xmlns:a16="http://schemas.microsoft.com/office/drawing/2014/main" xmlns="" id="{B69F8555-87E5-423B-8C6F-6C8C1FF6ECDD}"/>
              </a:ext>
            </a:extLst>
          </p:cNvPr>
          <p:cNvGraphicFramePr>
            <a:graphicFrameLocks/>
          </p:cNvGraphicFramePr>
          <p:nvPr/>
        </p:nvGraphicFramePr>
        <p:xfrm>
          <a:off x="642938" y="1428750"/>
          <a:ext cx="7643812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2" r:id="rId3" imgW="7645047" imgH="4718713" progId="Excel.Chart.8">
                  <p:embed/>
                </p:oleObj>
              </mc:Choice>
              <mc:Fallback>
                <p:oleObj r:id="rId3" imgW="7645047" imgH="4718713" progId="Excel.Chart.8">
                  <p:embed/>
                  <p:pic>
                    <p:nvPicPr>
                      <p:cNvPr id="29699" name="Диаграмма 2">
                        <a:extLst>
                          <a:ext uri="{FF2B5EF4-FFF2-40B4-BE49-F238E27FC236}">
                            <a16:creationId xmlns:a16="http://schemas.microsoft.com/office/drawing/2014/main" xmlns="" id="{B69F8555-87E5-423B-8C6F-6C8C1FF6EC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428750"/>
                        <a:ext cx="7643812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07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08B423C9-4D40-47A8-BB5C-C5524373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7715250" cy="785813"/>
          </a:xfrm>
        </p:spPr>
        <p:txBody>
          <a:bodyPr/>
          <a:lstStyle/>
          <a:p>
            <a:pPr eaLnBrk="1" hangingPunct="1"/>
            <a:r>
              <a:rPr lang="ru-RU" altLang="ru-RU"/>
              <a:t>Стили познания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xmlns="" id="{D185D0B2-10FB-48FD-A1FF-4ADEB069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57250"/>
            <a:ext cx="3643313" cy="20716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i="1" dirty="0"/>
              <a:t>Активный</a:t>
            </a:r>
          </a:p>
          <a:p>
            <a:pPr marL="0" indent="0" eaLnBrk="1" hangingPunct="1">
              <a:buNone/>
            </a:pPr>
            <a:r>
              <a:rPr lang="ru-RU" altLang="ru-RU" sz="2400" dirty="0"/>
              <a:t>Студенты лучше всего познают, используя собственный опыт,  действуя сами 			</a:t>
            </a:r>
          </a:p>
        </p:txBody>
      </p:sp>
      <p:pic>
        <p:nvPicPr>
          <p:cNvPr id="6149" name="Picture 5" descr="C:\Users\nazarova_d\Desktop\stud_1b.jpg">
            <a:extLst>
              <a:ext uri="{FF2B5EF4-FFF2-40B4-BE49-F238E27FC236}">
                <a16:creationId xmlns:a16="http://schemas.microsoft.com/office/drawing/2014/main" xmlns="" id="{CFC6B85E-DFAE-46EF-88D9-A7A1D8C5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095784" cy="307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nazarova_d\Desktop\KbTryULI-c4GKkSchr9pIWA9Men4eoeW.jpg">
            <a:extLst>
              <a:ext uri="{FF2B5EF4-FFF2-40B4-BE49-F238E27FC236}">
                <a16:creationId xmlns:a16="http://schemas.microsoft.com/office/drawing/2014/main" xmlns="" id="{B431A784-8D0B-4B04-9B85-B29F00C3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57562"/>
            <a:ext cx="396171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3EE034F-AE08-4872-B574-12A7AA9B8A85}"/>
              </a:ext>
            </a:extLst>
          </p:cNvPr>
          <p:cNvSpPr/>
          <p:nvPr/>
        </p:nvSpPr>
        <p:spPr>
          <a:xfrm>
            <a:off x="4572000" y="857250"/>
            <a:ext cx="4143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200" b="1" i="1" dirty="0">
                <a:latin typeface="+mn-lt"/>
              </a:rPr>
              <a:t>Рефлективный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Студенты воспринимают информацию лучше всего тогда,  когда у них есть время поразмышлять над этим самим.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>
                <a:latin typeface="+mn-lt"/>
              </a:rPr>
              <a:t> </a:t>
            </a:r>
          </a:p>
          <a:p>
            <a:pPr eaLnBrk="1" hangingPunct="1"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5DD42434-BCB1-46B9-9F07-123F8147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186737" cy="725488"/>
          </a:xfrm>
        </p:spPr>
        <p:txBody>
          <a:bodyPr/>
          <a:lstStyle/>
          <a:p>
            <a:r>
              <a:rPr lang="ru-RU" altLang="ru-RU" i="1"/>
              <a:t>Стили познания </a:t>
            </a:r>
            <a:r>
              <a:rPr lang="en-US" altLang="ru-RU" i="1"/>
              <a:t>IR 119</a:t>
            </a:r>
            <a:endParaRPr lang="ru-RU" altLang="ru-RU" i="1"/>
          </a:p>
        </p:txBody>
      </p:sp>
      <p:graphicFrame>
        <p:nvGraphicFramePr>
          <p:cNvPr id="15363" name="Диаграмма 11">
            <a:extLst>
              <a:ext uri="{FF2B5EF4-FFF2-40B4-BE49-F238E27FC236}">
                <a16:creationId xmlns:a16="http://schemas.microsoft.com/office/drawing/2014/main" xmlns="" id="{C46F94AE-4EC6-4C9C-A178-90C5A1A9B252}"/>
              </a:ext>
            </a:extLst>
          </p:cNvPr>
          <p:cNvGraphicFramePr>
            <a:graphicFrameLocks/>
          </p:cNvGraphicFramePr>
          <p:nvPr/>
        </p:nvGraphicFramePr>
        <p:xfrm>
          <a:off x="0" y="785813"/>
          <a:ext cx="4071938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r:id="rId4" imgW="4072481" imgH="2786113" progId="Excel.Chart.8">
                  <p:embed/>
                </p:oleObj>
              </mc:Choice>
              <mc:Fallback>
                <p:oleObj r:id="rId4" imgW="4072481" imgH="2786113" progId="Excel.Chart.8">
                  <p:embed/>
                  <p:pic>
                    <p:nvPicPr>
                      <p:cNvPr id="15363" name="Диаграмма 11">
                        <a:extLst>
                          <a:ext uri="{FF2B5EF4-FFF2-40B4-BE49-F238E27FC236}">
                            <a16:creationId xmlns:a16="http://schemas.microsoft.com/office/drawing/2014/main" xmlns="" id="{C46F94AE-4EC6-4C9C-A178-90C5A1A9B25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813"/>
                        <a:ext cx="4071938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Диаграмма 12">
            <a:extLst>
              <a:ext uri="{FF2B5EF4-FFF2-40B4-BE49-F238E27FC236}">
                <a16:creationId xmlns:a16="http://schemas.microsoft.com/office/drawing/2014/main" xmlns="" id="{5118D0EE-867A-47ED-BABC-D8F86B220849}"/>
              </a:ext>
            </a:extLst>
          </p:cNvPr>
          <p:cNvGraphicFramePr>
            <a:graphicFrameLocks/>
          </p:cNvGraphicFramePr>
          <p:nvPr/>
        </p:nvGraphicFramePr>
        <p:xfrm>
          <a:off x="4429125" y="571500"/>
          <a:ext cx="4500563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r:id="rId6" imgW="4499238" imgH="2999492" progId="Excel.Chart.8">
                  <p:embed/>
                </p:oleObj>
              </mc:Choice>
              <mc:Fallback>
                <p:oleObj r:id="rId6" imgW="4499238" imgH="2999492" progId="Excel.Chart.8">
                  <p:embed/>
                  <p:pic>
                    <p:nvPicPr>
                      <p:cNvPr id="15364" name="Диаграмма 12">
                        <a:extLst>
                          <a:ext uri="{FF2B5EF4-FFF2-40B4-BE49-F238E27FC236}">
                            <a16:creationId xmlns:a16="http://schemas.microsoft.com/office/drawing/2014/main" xmlns="" id="{5118D0EE-867A-47ED-BABC-D8F86B22084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571500"/>
                        <a:ext cx="4500563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Диаграмма 13">
            <a:extLst>
              <a:ext uri="{FF2B5EF4-FFF2-40B4-BE49-F238E27FC236}">
                <a16:creationId xmlns:a16="http://schemas.microsoft.com/office/drawing/2014/main" xmlns="" id="{4DE01FB5-7D31-461A-9DEB-67FF765A601E}"/>
              </a:ext>
            </a:extLst>
          </p:cNvPr>
          <p:cNvGraphicFramePr>
            <a:graphicFrameLocks/>
          </p:cNvGraphicFramePr>
          <p:nvPr/>
        </p:nvGraphicFramePr>
        <p:xfrm>
          <a:off x="142875" y="3571875"/>
          <a:ext cx="471487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r:id="rId8" imgW="4718713" imgH="3286029" progId="Excel.Chart.8">
                  <p:embed/>
                </p:oleObj>
              </mc:Choice>
              <mc:Fallback>
                <p:oleObj r:id="rId8" imgW="4718713" imgH="3286029" progId="Excel.Chart.8">
                  <p:embed/>
                  <p:pic>
                    <p:nvPicPr>
                      <p:cNvPr id="15365" name="Диаграмма 13">
                        <a:extLst>
                          <a:ext uri="{FF2B5EF4-FFF2-40B4-BE49-F238E27FC236}">
                            <a16:creationId xmlns:a16="http://schemas.microsoft.com/office/drawing/2014/main" xmlns="" id="{4DE01FB5-7D31-461A-9DEB-67FF765A60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571875"/>
                        <a:ext cx="4714875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Диаграмма 14">
            <a:extLst>
              <a:ext uri="{FF2B5EF4-FFF2-40B4-BE49-F238E27FC236}">
                <a16:creationId xmlns:a16="http://schemas.microsoft.com/office/drawing/2014/main" xmlns="" id="{B13211F2-85D8-4620-BD40-211EFF79F5E7}"/>
              </a:ext>
            </a:extLst>
          </p:cNvPr>
          <p:cNvGraphicFramePr>
            <a:graphicFrameLocks/>
          </p:cNvGraphicFramePr>
          <p:nvPr/>
        </p:nvGraphicFramePr>
        <p:xfrm>
          <a:off x="4429125" y="3500438"/>
          <a:ext cx="47148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r:id="rId10" imgW="4712616" imgH="3145809" progId="Excel.Chart.8">
                  <p:embed/>
                </p:oleObj>
              </mc:Choice>
              <mc:Fallback>
                <p:oleObj r:id="rId10" imgW="4712616" imgH="3145809" progId="Excel.Chart.8">
                  <p:embed/>
                  <p:pic>
                    <p:nvPicPr>
                      <p:cNvPr id="15366" name="Диаграмма 14">
                        <a:extLst>
                          <a:ext uri="{FF2B5EF4-FFF2-40B4-BE49-F238E27FC236}">
                            <a16:creationId xmlns:a16="http://schemas.microsoft.com/office/drawing/2014/main" xmlns="" id="{B13211F2-85D8-4620-BD40-211EFF79F5E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500438"/>
                        <a:ext cx="471487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14">
            <a:extLst>
              <a:ext uri="{FF2B5EF4-FFF2-40B4-BE49-F238E27FC236}">
                <a16:creationId xmlns:a16="http://schemas.microsoft.com/office/drawing/2014/main" xmlns="" id="{D205F439-32A5-4D03-BDAC-5C6644262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5368" name="Rectangle 15">
            <a:extLst>
              <a:ext uri="{FF2B5EF4-FFF2-40B4-BE49-F238E27FC236}">
                <a16:creationId xmlns:a16="http://schemas.microsoft.com/office/drawing/2014/main" xmlns="" id="{697454CF-4B85-47F3-86A0-8F5A7B3E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Times New Roman" panose="02020603050405020304" pitchFamily="18" charset="0"/>
              </a:rPr>
              <a:t>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5369" name="Rectangle 16">
            <a:extLst>
              <a:ext uri="{FF2B5EF4-FFF2-40B4-BE49-F238E27FC236}">
                <a16:creationId xmlns:a16="http://schemas.microsoft.com/office/drawing/2014/main" xmlns="" id="{C25359B4-91E0-4AD7-9918-C8D05097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5370" name="Rectangle 17">
            <a:extLst>
              <a:ext uri="{FF2B5EF4-FFF2-40B4-BE49-F238E27FC236}">
                <a16:creationId xmlns:a16="http://schemas.microsoft.com/office/drawing/2014/main" xmlns="" id="{E6F680B1-6987-4EA2-B329-A2B3DAE5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3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Times New Roman" panose="02020603050405020304" pitchFamily="18" charset="0"/>
              </a:rPr>
              <a:t>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5371" name="Rectangle 18">
            <a:extLst>
              <a:ext uri="{FF2B5EF4-FFF2-40B4-BE49-F238E27FC236}">
                <a16:creationId xmlns:a16="http://schemas.microsoft.com/office/drawing/2014/main" xmlns="" id="{49719F30-640D-4461-BE48-CC2F33813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20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xmlns="" id="{F2F92596-A625-4D25-BF23-412A3473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IR 119</a:t>
            </a:r>
            <a:endParaRPr lang="ru-RU" altLang="ru-RU"/>
          </a:p>
        </p:txBody>
      </p:sp>
      <p:graphicFrame>
        <p:nvGraphicFramePr>
          <p:cNvPr id="30723" name="Диаграмма 2">
            <a:extLst>
              <a:ext uri="{FF2B5EF4-FFF2-40B4-BE49-F238E27FC236}">
                <a16:creationId xmlns:a16="http://schemas.microsoft.com/office/drawing/2014/main" xmlns="" id="{B645001A-2E37-435C-8D4A-D93E48D0D1C5}"/>
              </a:ext>
            </a:extLst>
          </p:cNvPr>
          <p:cNvGraphicFramePr>
            <a:graphicFrameLocks/>
          </p:cNvGraphicFramePr>
          <p:nvPr/>
        </p:nvGraphicFramePr>
        <p:xfrm>
          <a:off x="857250" y="1500188"/>
          <a:ext cx="735806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r:id="rId3" imgW="7358510" imgH="4572396" progId="Excel.Chart.8">
                  <p:embed/>
                </p:oleObj>
              </mc:Choice>
              <mc:Fallback>
                <p:oleObj r:id="rId3" imgW="7358510" imgH="4572396" progId="Excel.Chart.8">
                  <p:embed/>
                  <p:pic>
                    <p:nvPicPr>
                      <p:cNvPr id="30723" name="Диаграмма 2">
                        <a:extLst>
                          <a:ext uri="{FF2B5EF4-FFF2-40B4-BE49-F238E27FC236}">
                            <a16:creationId xmlns:a16="http://schemas.microsoft.com/office/drawing/2014/main" xmlns="" id="{B645001A-2E37-435C-8D4A-D93E48D0D1C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500188"/>
                        <a:ext cx="735806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8011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682BBB94-2B0F-48F9-8C22-CFC2DEF4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796925"/>
          </a:xfrm>
        </p:spPr>
        <p:txBody>
          <a:bodyPr/>
          <a:lstStyle/>
          <a:p>
            <a:r>
              <a:rPr lang="ru-RU" altLang="ru-RU" i="1"/>
              <a:t>Стили познания </a:t>
            </a:r>
            <a:r>
              <a:rPr lang="en-US" altLang="ru-RU" i="1"/>
              <a:t>IT 119</a:t>
            </a:r>
            <a:endParaRPr lang="ru-RU" altLang="ru-RU" i="1"/>
          </a:p>
        </p:txBody>
      </p:sp>
      <p:graphicFrame>
        <p:nvGraphicFramePr>
          <p:cNvPr id="17411" name="Диаграмма 2">
            <a:extLst>
              <a:ext uri="{FF2B5EF4-FFF2-40B4-BE49-F238E27FC236}">
                <a16:creationId xmlns:a16="http://schemas.microsoft.com/office/drawing/2014/main" xmlns="" id="{12773F27-6B0E-4C76-BDEB-361A44BC1902}"/>
              </a:ext>
            </a:extLst>
          </p:cNvPr>
          <p:cNvGraphicFramePr>
            <a:graphicFrameLocks/>
          </p:cNvGraphicFramePr>
          <p:nvPr/>
        </p:nvGraphicFramePr>
        <p:xfrm>
          <a:off x="214313" y="1000125"/>
          <a:ext cx="4357687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0" r:id="rId3" imgW="4359018" imgH="2572735" progId="Excel.Chart.8">
                  <p:embed/>
                </p:oleObj>
              </mc:Choice>
              <mc:Fallback>
                <p:oleObj r:id="rId3" imgW="4359018" imgH="2572735" progId="Excel.Chart.8">
                  <p:embed/>
                  <p:pic>
                    <p:nvPicPr>
                      <p:cNvPr id="17411" name="Диаграмма 2">
                        <a:extLst>
                          <a:ext uri="{FF2B5EF4-FFF2-40B4-BE49-F238E27FC236}">
                            <a16:creationId xmlns:a16="http://schemas.microsoft.com/office/drawing/2014/main" xmlns="" id="{12773F27-6B0E-4C76-BDEB-361A44BC19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00125"/>
                        <a:ext cx="4357687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Диаграмма 3">
            <a:extLst>
              <a:ext uri="{FF2B5EF4-FFF2-40B4-BE49-F238E27FC236}">
                <a16:creationId xmlns:a16="http://schemas.microsoft.com/office/drawing/2014/main" xmlns="" id="{AA6B2244-34B5-49E8-961C-84D891E4AAFB}"/>
              </a:ext>
            </a:extLst>
          </p:cNvPr>
          <p:cNvGraphicFramePr>
            <a:graphicFrameLocks/>
          </p:cNvGraphicFramePr>
          <p:nvPr/>
        </p:nvGraphicFramePr>
        <p:xfrm>
          <a:off x="4572000" y="928688"/>
          <a:ext cx="45720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1" r:id="rId5" imgW="4572396" imgH="2859272" progId="Excel.Chart.8">
                  <p:embed/>
                </p:oleObj>
              </mc:Choice>
              <mc:Fallback>
                <p:oleObj r:id="rId5" imgW="4572396" imgH="2859272" progId="Excel.Chart.8">
                  <p:embed/>
                  <p:pic>
                    <p:nvPicPr>
                      <p:cNvPr id="17412" name="Диаграмма 3">
                        <a:extLst>
                          <a:ext uri="{FF2B5EF4-FFF2-40B4-BE49-F238E27FC236}">
                            <a16:creationId xmlns:a16="http://schemas.microsoft.com/office/drawing/2014/main" xmlns="" id="{AA6B2244-34B5-49E8-961C-84D891E4AAF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28688"/>
                        <a:ext cx="45720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Диаграмма 4">
            <a:extLst>
              <a:ext uri="{FF2B5EF4-FFF2-40B4-BE49-F238E27FC236}">
                <a16:creationId xmlns:a16="http://schemas.microsoft.com/office/drawing/2014/main" xmlns="" id="{5478F949-B0E2-4573-8F46-53A28A54F56E}"/>
              </a:ext>
            </a:extLst>
          </p:cNvPr>
          <p:cNvGraphicFramePr>
            <a:graphicFrameLocks/>
          </p:cNvGraphicFramePr>
          <p:nvPr/>
        </p:nvGraphicFramePr>
        <p:xfrm>
          <a:off x="214313" y="3857625"/>
          <a:ext cx="4143375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2" r:id="rId7" imgW="4145639" imgH="2792210" progId="Excel.Chart.8">
                  <p:embed/>
                </p:oleObj>
              </mc:Choice>
              <mc:Fallback>
                <p:oleObj r:id="rId7" imgW="4145639" imgH="2792210" progId="Excel.Chart.8">
                  <p:embed/>
                  <p:pic>
                    <p:nvPicPr>
                      <p:cNvPr id="17413" name="Диаграмма 4">
                        <a:extLst>
                          <a:ext uri="{FF2B5EF4-FFF2-40B4-BE49-F238E27FC236}">
                            <a16:creationId xmlns:a16="http://schemas.microsoft.com/office/drawing/2014/main" xmlns="" id="{5478F949-B0E2-4573-8F46-53A28A54F56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57625"/>
                        <a:ext cx="4143375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Диаграмма 5">
            <a:extLst>
              <a:ext uri="{FF2B5EF4-FFF2-40B4-BE49-F238E27FC236}">
                <a16:creationId xmlns:a16="http://schemas.microsoft.com/office/drawing/2014/main" xmlns="" id="{942F0069-0845-46EF-AD96-889E23EA0576}"/>
              </a:ext>
            </a:extLst>
          </p:cNvPr>
          <p:cNvGraphicFramePr>
            <a:graphicFrameLocks/>
          </p:cNvGraphicFramePr>
          <p:nvPr/>
        </p:nvGraphicFramePr>
        <p:xfrm>
          <a:off x="4572000" y="3786188"/>
          <a:ext cx="43719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3" r:id="rId9" imgW="4371211" imgH="2932430" progId="Excel.Chart.8">
                  <p:embed/>
                </p:oleObj>
              </mc:Choice>
              <mc:Fallback>
                <p:oleObj r:id="rId9" imgW="4371211" imgH="2932430" progId="Excel.Chart.8">
                  <p:embed/>
                  <p:pic>
                    <p:nvPicPr>
                      <p:cNvPr id="17414" name="Диаграмма 5">
                        <a:extLst>
                          <a:ext uri="{FF2B5EF4-FFF2-40B4-BE49-F238E27FC236}">
                            <a16:creationId xmlns:a16="http://schemas.microsoft.com/office/drawing/2014/main" xmlns="" id="{942F0069-0845-46EF-AD96-889E23EA057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88"/>
                        <a:ext cx="4371975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5">
            <a:extLst>
              <a:ext uri="{FF2B5EF4-FFF2-40B4-BE49-F238E27FC236}">
                <a16:creationId xmlns:a16="http://schemas.microsoft.com/office/drawing/2014/main" xmlns="" id="{BC427059-A657-4428-965E-63FF6994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7416" name="Rectangle 6">
            <a:extLst>
              <a:ext uri="{FF2B5EF4-FFF2-40B4-BE49-F238E27FC236}">
                <a16:creationId xmlns:a16="http://schemas.microsoft.com/office/drawing/2014/main" xmlns="" id="{EC035275-DF7C-4454-B1C4-5D5CB035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Times New Roman" panose="02020603050405020304" pitchFamily="18" charset="0"/>
              </a:rPr>
              <a:t>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7417" name="Rectangle 7">
            <a:extLst>
              <a:ext uri="{FF2B5EF4-FFF2-40B4-BE49-F238E27FC236}">
                <a16:creationId xmlns:a16="http://schemas.microsoft.com/office/drawing/2014/main" xmlns="" id="{9D1DD860-34EB-46B0-AEB4-5408F149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7418" name="Rectangle 8">
            <a:extLst>
              <a:ext uri="{FF2B5EF4-FFF2-40B4-BE49-F238E27FC236}">
                <a16:creationId xmlns:a16="http://schemas.microsoft.com/office/drawing/2014/main" xmlns="" id="{F5825CF9-8950-4536-87A9-CCD72A84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3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Times New Roman" panose="02020603050405020304" pitchFamily="18" charset="0"/>
              </a:rPr>
              <a:t>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7419" name="Rectangle 9">
            <a:extLst>
              <a:ext uri="{FF2B5EF4-FFF2-40B4-BE49-F238E27FC236}">
                <a16:creationId xmlns:a16="http://schemas.microsoft.com/office/drawing/2014/main" xmlns="" id="{9F97E5D9-244E-41EE-86EA-65E525EB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xmlns="" id="{EF8249BF-2C1F-4881-BA5C-5385E768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IT119</a:t>
            </a:r>
            <a:endParaRPr lang="ru-RU" altLang="ru-RU"/>
          </a:p>
        </p:txBody>
      </p:sp>
      <p:graphicFrame>
        <p:nvGraphicFramePr>
          <p:cNvPr id="31747" name="Диаграмма 2">
            <a:extLst>
              <a:ext uri="{FF2B5EF4-FFF2-40B4-BE49-F238E27FC236}">
                <a16:creationId xmlns:a16="http://schemas.microsoft.com/office/drawing/2014/main" xmlns="" id="{11E1EC58-CF57-46E6-A041-F92E84354D10}"/>
              </a:ext>
            </a:extLst>
          </p:cNvPr>
          <p:cNvGraphicFramePr>
            <a:graphicFrameLocks/>
          </p:cNvGraphicFramePr>
          <p:nvPr/>
        </p:nvGraphicFramePr>
        <p:xfrm>
          <a:off x="714375" y="1500188"/>
          <a:ext cx="7715250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r:id="rId3" imgW="7718205" imgH="4645555" progId="Excel.Chart.8">
                  <p:embed/>
                </p:oleObj>
              </mc:Choice>
              <mc:Fallback>
                <p:oleObj r:id="rId3" imgW="7718205" imgH="4645555" progId="Excel.Chart.8">
                  <p:embed/>
                  <p:pic>
                    <p:nvPicPr>
                      <p:cNvPr id="31747" name="Диаграмма 2">
                        <a:extLst>
                          <a:ext uri="{FF2B5EF4-FFF2-40B4-BE49-F238E27FC236}">
                            <a16:creationId xmlns:a16="http://schemas.microsoft.com/office/drawing/2014/main" xmlns="" id="{11E1EC58-CF57-46E6-A041-F92E84354D1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500188"/>
                        <a:ext cx="7715250" cy="464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326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6CF38AD4-C9C4-4998-8D22-671C7181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186737" cy="796925"/>
          </a:xfrm>
        </p:spPr>
        <p:txBody>
          <a:bodyPr/>
          <a:lstStyle/>
          <a:p>
            <a:r>
              <a:rPr lang="ru-RU" altLang="ru-RU" i="1"/>
              <a:t>Стили познания </a:t>
            </a:r>
            <a:r>
              <a:rPr lang="en-US" altLang="ru-RU" i="1"/>
              <a:t>LAW 119</a:t>
            </a:r>
            <a:endParaRPr lang="ru-RU" altLang="ru-RU" i="1"/>
          </a:p>
        </p:txBody>
      </p:sp>
      <p:graphicFrame>
        <p:nvGraphicFramePr>
          <p:cNvPr id="18435" name="Диаграмма 2">
            <a:extLst>
              <a:ext uri="{FF2B5EF4-FFF2-40B4-BE49-F238E27FC236}">
                <a16:creationId xmlns:a16="http://schemas.microsoft.com/office/drawing/2014/main" xmlns="" id="{1E2D4B7C-A83F-4C7B-BBD3-000D9B1F754E}"/>
              </a:ext>
            </a:extLst>
          </p:cNvPr>
          <p:cNvGraphicFramePr>
            <a:graphicFrameLocks/>
          </p:cNvGraphicFramePr>
          <p:nvPr/>
        </p:nvGraphicFramePr>
        <p:xfrm>
          <a:off x="500063" y="1143000"/>
          <a:ext cx="41433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4" r:id="rId3" imgW="4145639" imgH="2572735" progId="Excel.Chart.8">
                  <p:embed/>
                </p:oleObj>
              </mc:Choice>
              <mc:Fallback>
                <p:oleObj r:id="rId3" imgW="4145639" imgH="2572735" progId="Excel.Chart.8">
                  <p:embed/>
                  <p:pic>
                    <p:nvPicPr>
                      <p:cNvPr id="18435" name="Диаграмма 2">
                        <a:extLst>
                          <a:ext uri="{FF2B5EF4-FFF2-40B4-BE49-F238E27FC236}">
                            <a16:creationId xmlns:a16="http://schemas.microsoft.com/office/drawing/2014/main" xmlns="" id="{1E2D4B7C-A83F-4C7B-BBD3-000D9B1F754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143000"/>
                        <a:ext cx="41433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Диаграмма 3">
            <a:extLst>
              <a:ext uri="{FF2B5EF4-FFF2-40B4-BE49-F238E27FC236}">
                <a16:creationId xmlns:a16="http://schemas.microsoft.com/office/drawing/2014/main" xmlns="" id="{FC574F2A-F705-42F3-98D1-4C9CBF026DE4}"/>
              </a:ext>
            </a:extLst>
          </p:cNvPr>
          <p:cNvGraphicFramePr>
            <a:graphicFrameLocks/>
          </p:cNvGraphicFramePr>
          <p:nvPr/>
        </p:nvGraphicFramePr>
        <p:xfrm>
          <a:off x="4862513" y="1000125"/>
          <a:ext cx="4281487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r:id="rId5" imgW="4279763" imgH="2572735" progId="Excel.Chart.8">
                  <p:embed/>
                </p:oleObj>
              </mc:Choice>
              <mc:Fallback>
                <p:oleObj r:id="rId5" imgW="4279763" imgH="2572735" progId="Excel.Chart.8">
                  <p:embed/>
                  <p:pic>
                    <p:nvPicPr>
                      <p:cNvPr id="18436" name="Диаграмма 3">
                        <a:extLst>
                          <a:ext uri="{FF2B5EF4-FFF2-40B4-BE49-F238E27FC236}">
                            <a16:creationId xmlns:a16="http://schemas.microsoft.com/office/drawing/2014/main" xmlns="" id="{FC574F2A-F705-42F3-98D1-4C9CBF026D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000125"/>
                        <a:ext cx="4281487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Диаграмма 4">
            <a:extLst>
              <a:ext uri="{FF2B5EF4-FFF2-40B4-BE49-F238E27FC236}">
                <a16:creationId xmlns:a16="http://schemas.microsoft.com/office/drawing/2014/main" xmlns="" id="{75817605-A6E0-42CB-AD88-A7B742CE3931}"/>
              </a:ext>
            </a:extLst>
          </p:cNvPr>
          <p:cNvGraphicFramePr>
            <a:graphicFrameLocks/>
          </p:cNvGraphicFramePr>
          <p:nvPr/>
        </p:nvGraphicFramePr>
        <p:xfrm>
          <a:off x="357188" y="3929063"/>
          <a:ext cx="4000500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6" r:id="rId7" imgW="3999323" imgH="2725148" progId="Excel.Chart.8">
                  <p:embed/>
                </p:oleObj>
              </mc:Choice>
              <mc:Fallback>
                <p:oleObj r:id="rId7" imgW="3999323" imgH="2725148" progId="Excel.Chart.8">
                  <p:embed/>
                  <p:pic>
                    <p:nvPicPr>
                      <p:cNvPr id="18437" name="Диаграмма 4">
                        <a:extLst>
                          <a:ext uri="{FF2B5EF4-FFF2-40B4-BE49-F238E27FC236}">
                            <a16:creationId xmlns:a16="http://schemas.microsoft.com/office/drawing/2014/main" xmlns="" id="{75817605-A6E0-42CB-AD88-A7B742CE393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929063"/>
                        <a:ext cx="4000500" cy="272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Диаграмма 5">
            <a:extLst>
              <a:ext uri="{FF2B5EF4-FFF2-40B4-BE49-F238E27FC236}">
                <a16:creationId xmlns:a16="http://schemas.microsoft.com/office/drawing/2014/main" xmlns="" id="{CC093BB1-01CF-4BD4-907C-90CBE2A90EA3}"/>
              </a:ext>
            </a:extLst>
          </p:cNvPr>
          <p:cNvGraphicFramePr>
            <a:graphicFrameLocks/>
          </p:cNvGraphicFramePr>
          <p:nvPr/>
        </p:nvGraphicFramePr>
        <p:xfrm>
          <a:off x="4714875" y="4071938"/>
          <a:ext cx="4214813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7" r:id="rId9" imgW="4218798" imgH="2499577" progId="Excel.Chart.8">
                  <p:embed/>
                </p:oleObj>
              </mc:Choice>
              <mc:Fallback>
                <p:oleObj r:id="rId9" imgW="4218798" imgH="2499577" progId="Excel.Chart.8">
                  <p:embed/>
                  <p:pic>
                    <p:nvPicPr>
                      <p:cNvPr id="18438" name="Диаграмма 5">
                        <a:extLst>
                          <a:ext uri="{FF2B5EF4-FFF2-40B4-BE49-F238E27FC236}">
                            <a16:creationId xmlns:a16="http://schemas.microsoft.com/office/drawing/2014/main" xmlns="" id="{CC093BB1-01CF-4BD4-907C-90CBE2A90EA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4071938"/>
                        <a:ext cx="4214813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BACA88CB-2018-4224-A86B-227460C5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LAW119</a:t>
            </a:r>
            <a:endParaRPr lang="ru-RU" altLang="ru-RU"/>
          </a:p>
        </p:txBody>
      </p:sp>
      <p:graphicFrame>
        <p:nvGraphicFramePr>
          <p:cNvPr id="32771" name="Диаграмма 2">
            <a:extLst>
              <a:ext uri="{FF2B5EF4-FFF2-40B4-BE49-F238E27FC236}">
                <a16:creationId xmlns:a16="http://schemas.microsoft.com/office/drawing/2014/main" xmlns="" id="{35E7B30F-CA93-45FC-966E-B5E692154014}"/>
              </a:ext>
            </a:extLst>
          </p:cNvPr>
          <p:cNvGraphicFramePr>
            <a:graphicFrameLocks/>
          </p:cNvGraphicFramePr>
          <p:nvPr/>
        </p:nvGraphicFramePr>
        <p:xfrm>
          <a:off x="785813" y="1285875"/>
          <a:ext cx="7286625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r:id="rId3" imgW="7285351" imgH="4932091" progId="Excel.Chart.8">
                  <p:embed/>
                </p:oleObj>
              </mc:Choice>
              <mc:Fallback>
                <p:oleObj r:id="rId3" imgW="7285351" imgH="4932091" progId="Excel.Chart.8">
                  <p:embed/>
                  <p:pic>
                    <p:nvPicPr>
                      <p:cNvPr id="32771" name="Диаграмма 2">
                        <a:extLst>
                          <a:ext uri="{FF2B5EF4-FFF2-40B4-BE49-F238E27FC236}">
                            <a16:creationId xmlns:a16="http://schemas.microsoft.com/office/drawing/2014/main" xmlns="" id="{35E7B30F-CA93-45FC-966E-B5E69215401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285875"/>
                        <a:ext cx="7286625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265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84DF2819-63AB-4592-9909-7DF32B6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42875"/>
            <a:ext cx="8115300" cy="654050"/>
          </a:xfrm>
        </p:spPr>
        <p:txBody>
          <a:bodyPr/>
          <a:lstStyle/>
          <a:p>
            <a:r>
              <a:rPr lang="ru-RU" altLang="ru-RU" i="1"/>
              <a:t>Стили познания </a:t>
            </a:r>
            <a:r>
              <a:rPr lang="en-US" altLang="ru-RU" i="1"/>
              <a:t>LNG 119</a:t>
            </a:r>
            <a:endParaRPr lang="ru-RU" altLang="ru-RU" i="1"/>
          </a:p>
        </p:txBody>
      </p:sp>
      <p:graphicFrame>
        <p:nvGraphicFramePr>
          <p:cNvPr id="19459" name="Диаграмма 2">
            <a:extLst>
              <a:ext uri="{FF2B5EF4-FFF2-40B4-BE49-F238E27FC236}">
                <a16:creationId xmlns:a16="http://schemas.microsoft.com/office/drawing/2014/main" xmlns="" id="{DA54152B-CAAF-47FE-9B21-FBC81F747C6F}"/>
              </a:ext>
            </a:extLst>
          </p:cNvPr>
          <p:cNvGraphicFramePr>
            <a:graphicFrameLocks/>
          </p:cNvGraphicFramePr>
          <p:nvPr/>
        </p:nvGraphicFramePr>
        <p:xfrm>
          <a:off x="500063" y="1000125"/>
          <a:ext cx="3786187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8" r:id="rId3" imgW="3785944" imgH="2359356" progId="Excel.Chart.8">
                  <p:embed/>
                </p:oleObj>
              </mc:Choice>
              <mc:Fallback>
                <p:oleObj r:id="rId3" imgW="3785944" imgH="2359356" progId="Excel.Chart.8">
                  <p:embed/>
                  <p:pic>
                    <p:nvPicPr>
                      <p:cNvPr id="19459" name="Диаграмма 2">
                        <a:extLst>
                          <a:ext uri="{FF2B5EF4-FFF2-40B4-BE49-F238E27FC236}">
                            <a16:creationId xmlns:a16="http://schemas.microsoft.com/office/drawing/2014/main" xmlns="" id="{DA54152B-CAAF-47FE-9B21-FBC81F747C6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000125"/>
                        <a:ext cx="3786187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Диаграмма 3">
            <a:extLst>
              <a:ext uri="{FF2B5EF4-FFF2-40B4-BE49-F238E27FC236}">
                <a16:creationId xmlns:a16="http://schemas.microsoft.com/office/drawing/2014/main" xmlns="" id="{10847F01-7BE9-4647-9802-2FB5D056ABB0}"/>
              </a:ext>
            </a:extLst>
          </p:cNvPr>
          <p:cNvGraphicFramePr>
            <a:graphicFrameLocks/>
          </p:cNvGraphicFramePr>
          <p:nvPr/>
        </p:nvGraphicFramePr>
        <p:xfrm>
          <a:off x="4572000" y="1143000"/>
          <a:ext cx="4071938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9" r:id="rId5" imgW="4072481" imgH="2359356" progId="Excel.Chart.8">
                  <p:embed/>
                </p:oleObj>
              </mc:Choice>
              <mc:Fallback>
                <p:oleObj r:id="rId5" imgW="4072481" imgH="2359356" progId="Excel.Chart.8">
                  <p:embed/>
                  <p:pic>
                    <p:nvPicPr>
                      <p:cNvPr id="19460" name="Диаграмма 3">
                        <a:extLst>
                          <a:ext uri="{FF2B5EF4-FFF2-40B4-BE49-F238E27FC236}">
                            <a16:creationId xmlns:a16="http://schemas.microsoft.com/office/drawing/2014/main" xmlns="" id="{10847F01-7BE9-4647-9802-2FB5D056AB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43000"/>
                        <a:ext cx="4071938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Диаграмма 4">
            <a:extLst>
              <a:ext uri="{FF2B5EF4-FFF2-40B4-BE49-F238E27FC236}">
                <a16:creationId xmlns:a16="http://schemas.microsoft.com/office/drawing/2014/main" xmlns="" id="{98D5C22B-FDA1-47FE-A5F4-572A5A9031A9}"/>
              </a:ext>
            </a:extLst>
          </p:cNvPr>
          <p:cNvGraphicFramePr>
            <a:graphicFrameLocks/>
          </p:cNvGraphicFramePr>
          <p:nvPr/>
        </p:nvGraphicFramePr>
        <p:xfrm>
          <a:off x="571500" y="3857625"/>
          <a:ext cx="421481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0" r:id="rId7" imgW="4212701" imgH="2572735" progId="Excel.Chart.8">
                  <p:embed/>
                </p:oleObj>
              </mc:Choice>
              <mc:Fallback>
                <p:oleObj r:id="rId7" imgW="4212701" imgH="2572735" progId="Excel.Chart.8">
                  <p:embed/>
                  <p:pic>
                    <p:nvPicPr>
                      <p:cNvPr id="19461" name="Диаграмма 4">
                        <a:extLst>
                          <a:ext uri="{FF2B5EF4-FFF2-40B4-BE49-F238E27FC236}">
                            <a16:creationId xmlns:a16="http://schemas.microsoft.com/office/drawing/2014/main" xmlns="" id="{98D5C22B-FDA1-47FE-A5F4-572A5A9031A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857625"/>
                        <a:ext cx="421481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Диаграмма 5">
            <a:extLst>
              <a:ext uri="{FF2B5EF4-FFF2-40B4-BE49-F238E27FC236}">
                <a16:creationId xmlns:a16="http://schemas.microsoft.com/office/drawing/2014/main" xmlns="" id="{D81B1414-0339-4D01-BE85-B00A84FBC19B}"/>
              </a:ext>
            </a:extLst>
          </p:cNvPr>
          <p:cNvGraphicFramePr>
            <a:graphicFrameLocks/>
          </p:cNvGraphicFramePr>
          <p:nvPr/>
        </p:nvGraphicFramePr>
        <p:xfrm>
          <a:off x="4572000" y="3571875"/>
          <a:ext cx="4357688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1" r:id="rId9" imgW="4359018" imgH="2786113" progId="Excel.Chart.8">
                  <p:embed/>
                </p:oleObj>
              </mc:Choice>
              <mc:Fallback>
                <p:oleObj r:id="rId9" imgW="4359018" imgH="2786113" progId="Excel.Chart.8">
                  <p:embed/>
                  <p:pic>
                    <p:nvPicPr>
                      <p:cNvPr id="19462" name="Диаграмма 5">
                        <a:extLst>
                          <a:ext uri="{FF2B5EF4-FFF2-40B4-BE49-F238E27FC236}">
                            <a16:creationId xmlns:a16="http://schemas.microsoft.com/office/drawing/2014/main" xmlns="" id="{D81B1414-0339-4D01-BE85-B00A84FBC1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1875"/>
                        <a:ext cx="4357688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5">
            <a:extLst>
              <a:ext uri="{FF2B5EF4-FFF2-40B4-BE49-F238E27FC236}">
                <a16:creationId xmlns:a16="http://schemas.microsoft.com/office/drawing/2014/main" xmlns="" id="{7DC10150-E824-4BA5-B270-16DF876D0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9464" name="Rectangle 6">
            <a:extLst>
              <a:ext uri="{FF2B5EF4-FFF2-40B4-BE49-F238E27FC236}">
                <a16:creationId xmlns:a16="http://schemas.microsoft.com/office/drawing/2014/main" xmlns="" id="{5984286D-F85F-4BB8-9B1C-F4A7FE3A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Times New Roman" panose="02020603050405020304" pitchFamily="18" charset="0"/>
              </a:rPr>
              <a:t>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9465" name="Rectangle 7">
            <a:extLst>
              <a:ext uri="{FF2B5EF4-FFF2-40B4-BE49-F238E27FC236}">
                <a16:creationId xmlns:a16="http://schemas.microsoft.com/office/drawing/2014/main" xmlns="" id="{84893BD7-515E-4D06-807A-6A9DCDC0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9466" name="Rectangle 8">
            <a:extLst>
              <a:ext uri="{FF2B5EF4-FFF2-40B4-BE49-F238E27FC236}">
                <a16:creationId xmlns:a16="http://schemas.microsoft.com/office/drawing/2014/main" xmlns="" id="{72C786E6-BD47-4F77-8177-BCEC013A5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Times New Roman" panose="02020603050405020304" pitchFamily="18" charset="0"/>
              </a:rPr>
              <a:t>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9467" name="Rectangle 9">
            <a:extLst>
              <a:ext uri="{FF2B5EF4-FFF2-40B4-BE49-F238E27FC236}">
                <a16:creationId xmlns:a16="http://schemas.microsoft.com/office/drawing/2014/main" xmlns="" id="{88909001-967C-4160-8391-2C93BEBE4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7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xmlns="" id="{3C726E45-2925-4DF3-8A5E-3A5B359A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LNG119</a:t>
            </a:r>
            <a:endParaRPr lang="ru-RU" altLang="ru-RU"/>
          </a:p>
        </p:txBody>
      </p:sp>
      <p:graphicFrame>
        <p:nvGraphicFramePr>
          <p:cNvPr id="33795" name="Диаграмма 2">
            <a:extLst>
              <a:ext uri="{FF2B5EF4-FFF2-40B4-BE49-F238E27FC236}">
                <a16:creationId xmlns:a16="http://schemas.microsoft.com/office/drawing/2014/main" xmlns="" id="{7B4A7631-B487-4FC2-9EF8-EECEC4FA4D2B}"/>
              </a:ext>
            </a:extLst>
          </p:cNvPr>
          <p:cNvGraphicFramePr>
            <a:graphicFrameLocks/>
          </p:cNvGraphicFramePr>
          <p:nvPr/>
        </p:nvGraphicFramePr>
        <p:xfrm>
          <a:off x="500063" y="1357313"/>
          <a:ext cx="771525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r:id="rId3" imgW="7718205" imgH="5072312" progId="Excel.Chart.8">
                  <p:embed/>
                </p:oleObj>
              </mc:Choice>
              <mc:Fallback>
                <p:oleObj r:id="rId3" imgW="7718205" imgH="5072312" progId="Excel.Chart.8">
                  <p:embed/>
                  <p:pic>
                    <p:nvPicPr>
                      <p:cNvPr id="33795" name="Диаграмма 2">
                        <a:extLst>
                          <a:ext uri="{FF2B5EF4-FFF2-40B4-BE49-F238E27FC236}">
                            <a16:creationId xmlns:a16="http://schemas.microsoft.com/office/drawing/2014/main" xmlns="" id="{7B4A7631-B487-4FC2-9EF8-EECEC4FA4D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57313"/>
                        <a:ext cx="7715250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2437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27CEFDE9-B68B-449A-BB4A-159A5AF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186738" cy="582613"/>
          </a:xfrm>
        </p:spPr>
        <p:txBody>
          <a:bodyPr/>
          <a:lstStyle/>
          <a:p>
            <a:r>
              <a:rPr lang="ru-RU" altLang="ru-RU" i="1"/>
              <a:t>Стили познания </a:t>
            </a:r>
            <a:r>
              <a:rPr lang="en-US" altLang="ru-RU" i="1"/>
              <a:t>PED 119</a:t>
            </a:r>
            <a:endParaRPr lang="ru-RU" altLang="ru-RU" i="1"/>
          </a:p>
        </p:txBody>
      </p:sp>
      <p:graphicFrame>
        <p:nvGraphicFramePr>
          <p:cNvPr id="20483" name="Диаграмма 2">
            <a:extLst>
              <a:ext uri="{FF2B5EF4-FFF2-40B4-BE49-F238E27FC236}">
                <a16:creationId xmlns:a16="http://schemas.microsoft.com/office/drawing/2014/main" xmlns="" id="{DEAC06D8-FB06-4782-8C75-8EC94D1A791F}"/>
              </a:ext>
            </a:extLst>
          </p:cNvPr>
          <p:cNvGraphicFramePr>
            <a:graphicFrameLocks/>
          </p:cNvGraphicFramePr>
          <p:nvPr/>
        </p:nvGraphicFramePr>
        <p:xfrm>
          <a:off x="285750" y="857250"/>
          <a:ext cx="3929063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2" r:id="rId3" imgW="3926164" imgH="2353260" progId="Excel.Chart.8">
                  <p:embed/>
                </p:oleObj>
              </mc:Choice>
              <mc:Fallback>
                <p:oleObj r:id="rId3" imgW="3926164" imgH="2353260" progId="Excel.Chart.8">
                  <p:embed/>
                  <p:pic>
                    <p:nvPicPr>
                      <p:cNvPr id="20483" name="Диаграмма 2">
                        <a:extLst>
                          <a:ext uri="{FF2B5EF4-FFF2-40B4-BE49-F238E27FC236}">
                            <a16:creationId xmlns:a16="http://schemas.microsoft.com/office/drawing/2014/main" xmlns="" id="{DEAC06D8-FB06-4782-8C75-8EC94D1A79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857250"/>
                        <a:ext cx="3929063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Диаграмма 3">
            <a:extLst>
              <a:ext uri="{FF2B5EF4-FFF2-40B4-BE49-F238E27FC236}">
                <a16:creationId xmlns:a16="http://schemas.microsoft.com/office/drawing/2014/main" xmlns="" id="{4E59F1E2-3C66-42BF-8625-F4850FA7CD42}"/>
              </a:ext>
            </a:extLst>
          </p:cNvPr>
          <p:cNvGraphicFramePr>
            <a:graphicFrameLocks/>
          </p:cNvGraphicFramePr>
          <p:nvPr/>
        </p:nvGraphicFramePr>
        <p:xfrm>
          <a:off x="4857750" y="785813"/>
          <a:ext cx="37242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3" r:id="rId5" imgW="3724979" imgH="2572735" progId="Excel.Chart.8">
                  <p:embed/>
                </p:oleObj>
              </mc:Choice>
              <mc:Fallback>
                <p:oleObj r:id="rId5" imgW="3724979" imgH="2572735" progId="Excel.Chart.8">
                  <p:embed/>
                  <p:pic>
                    <p:nvPicPr>
                      <p:cNvPr id="20484" name="Диаграмма 3">
                        <a:extLst>
                          <a:ext uri="{FF2B5EF4-FFF2-40B4-BE49-F238E27FC236}">
                            <a16:creationId xmlns:a16="http://schemas.microsoft.com/office/drawing/2014/main" xmlns="" id="{4E59F1E2-3C66-42BF-8625-F4850FA7CD4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785813"/>
                        <a:ext cx="37242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Диаграмма 4">
            <a:extLst>
              <a:ext uri="{FF2B5EF4-FFF2-40B4-BE49-F238E27FC236}">
                <a16:creationId xmlns:a16="http://schemas.microsoft.com/office/drawing/2014/main" xmlns="" id="{9A05E298-087C-4F30-8351-69C2CA3FB30C}"/>
              </a:ext>
            </a:extLst>
          </p:cNvPr>
          <p:cNvGraphicFramePr>
            <a:graphicFrameLocks/>
          </p:cNvGraphicFramePr>
          <p:nvPr/>
        </p:nvGraphicFramePr>
        <p:xfrm>
          <a:off x="500063" y="3929063"/>
          <a:ext cx="3714750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4" r:id="rId7" imgW="3712786" imgH="2499577" progId="Excel.Chart.8">
                  <p:embed/>
                </p:oleObj>
              </mc:Choice>
              <mc:Fallback>
                <p:oleObj r:id="rId7" imgW="3712786" imgH="2499577" progId="Excel.Chart.8">
                  <p:embed/>
                  <p:pic>
                    <p:nvPicPr>
                      <p:cNvPr id="20485" name="Диаграмма 4">
                        <a:extLst>
                          <a:ext uri="{FF2B5EF4-FFF2-40B4-BE49-F238E27FC236}">
                            <a16:creationId xmlns:a16="http://schemas.microsoft.com/office/drawing/2014/main" xmlns="" id="{9A05E298-087C-4F30-8351-69C2CA3FB30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929063"/>
                        <a:ext cx="3714750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5">
            <a:extLst>
              <a:ext uri="{FF2B5EF4-FFF2-40B4-BE49-F238E27FC236}">
                <a16:creationId xmlns:a16="http://schemas.microsoft.com/office/drawing/2014/main" xmlns="" id="{6311E90B-177A-45FE-A682-E119C80E6898}"/>
              </a:ext>
            </a:extLst>
          </p:cNvPr>
          <p:cNvGraphicFramePr>
            <a:graphicFrameLocks/>
          </p:cNvGraphicFramePr>
          <p:nvPr/>
        </p:nvGraphicFramePr>
        <p:xfrm>
          <a:off x="5286375" y="3786188"/>
          <a:ext cx="3595688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r:id="rId9" imgW="3596952" imgH="2712955" progId="Excel.Chart.8">
                  <p:embed/>
                </p:oleObj>
              </mc:Choice>
              <mc:Fallback>
                <p:oleObj r:id="rId9" imgW="3596952" imgH="2712955" progId="Excel.Chart.8">
                  <p:embed/>
                  <p:pic>
                    <p:nvPicPr>
                      <p:cNvPr id="20486" name="Диаграмма 5">
                        <a:extLst>
                          <a:ext uri="{FF2B5EF4-FFF2-40B4-BE49-F238E27FC236}">
                            <a16:creationId xmlns:a16="http://schemas.microsoft.com/office/drawing/2014/main" xmlns="" id="{6311E90B-177A-45FE-A682-E119C80E68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3786188"/>
                        <a:ext cx="3595688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5">
            <a:extLst>
              <a:ext uri="{FF2B5EF4-FFF2-40B4-BE49-F238E27FC236}">
                <a16:creationId xmlns:a16="http://schemas.microsoft.com/office/drawing/2014/main" xmlns="" id="{62A4FE3B-D548-4621-BE19-F8E97885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xmlns="" id="{44F0E104-8FD8-4CC4-B1D2-FF76B33D7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0489" name="Rectangle 8">
            <a:extLst>
              <a:ext uri="{FF2B5EF4-FFF2-40B4-BE49-F238E27FC236}">
                <a16:creationId xmlns:a16="http://schemas.microsoft.com/office/drawing/2014/main" xmlns="" id="{B2A9D580-6F82-4D9F-B246-69F8ED5B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673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222B0A06-D3BE-4DF1-B8BC-45519DDD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PED119</a:t>
            </a:r>
            <a:endParaRPr lang="ru-RU" altLang="ru-RU"/>
          </a:p>
        </p:txBody>
      </p:sp>
      <p:graphicFrame>
        <p:nvGraphicFramePr>
          <p:cNvPr id="34819" name="Диаграмма 2">
            <a:extLst>
              <a:ext uri="{FF2B5EF4-FFF2-40B4-BE49-F238E27FC236}">
                <a16:creationId xmlns:a16="http://schemas.microsoft.com/office/drawing/2014/main" xmlns="" id="{F47EE2BB-252A-49FE-85DC-AB0F74D04DE9}"/>
              </a:ext>
            </a:extLst>
          </p:cNvPr>
          <p:cNvGraphicFramePr>
            <a:graphicFrameLocks/>
          </p:cNvGraphicFramePr>
          <p:nvPr/>
        </p:nvGraphicFramePr>
        <p:xfrm>
          <a:off x="785813" y="1500188"/>
          <a:ext cx="735806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r:id="rId3" imgW="7358510" imgH="4572396" progId="Excel.Chart.8">
                  <p:embed/>
                </p:oleObj>
              </mc:Choice>
              <mc:Fallback>
                <p:oleObj r:id="rId3" imgW="7358510" imgH="4572396" progId="Excel.Chart.8">
                  <p:embed/>
                  <p:pic>
                    <p:nvPicPr>
                      <p:cNvPr id="34819" name="Диаграмма 2">
                        <a:extLst>
                          <a:ext uri="{FF2B5EF4-FFF2-40B4-BE49-F238E27FC236}">
                            <a16:creationId xmlns:a16="http://schemas.microsoft.com/office/drawing/2014/main" xmlns="" id="{F47EE2BB-252A-49FE-85DC-AB0F74D04DE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500188"/>
                        <a:ext cx="7358062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4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72B1C1F2-E49C-42BC-9AC9-184807A0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115300" cy="703263"/>
          </a:xfrm>
        </p:spPr>
        <p:txBody>
          <a:bodyPr/>
          <a:lstStyle/>
          <a:p>
            <a:pPr eaLnBrk="1" hangingPunct="1"/>
            <a:r>
              <a:rPr lang="ru-RU" altLang="ru-RU"/>
              <a:t>Стили познания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xmlns="" id="{73AE5276-7588-476C-A7AF-6E1240CBC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" y="1071563"/>
            <a:ext cx="4040188" cy="39512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i="1" dirty="0"/>
              <a:t>Фактологический</a:t>
            </a:r>
          </a:p>
          <a:p>
            <a:pPr marL="0" indent="0" eaLnBrk="1" hangingPunct="1">
              <a:buNone/>
            </a:pPr>
            <a:r>
              <a:rPr lang="ru-RU" altLang="ru-RU" dirty="0"/>
              <a:t>Студенты познают лучше всего  через конкретные факты, сведения, тщательное экспериментирование. 			</a:t>
            </a:r>
          </a:p>
        </p:txBody>
      </p:sp>
      <p:sp>
        <p:nvSpPr>
          <p:cNvPr id="9220" name="Содержимое 7">
            <a:extLst>
              <a:ext uri="{FF2B5EF4-FFF2-40B4-BE49-F238E27FC236}">
                <a16:creationId xmlns:a16="http://schemas.microsoft.com/office/drawing/2014/main" xmlns="" id="{D8A704F3-CCDD-4E50-9276-A19AEA9F9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4875" y="1000125"/>
            <a:ext cx="4041775" cy="395128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b="1" i="1" dirty="0"/>
              <a:t>Теоретический</a:t>
            </a:r>
          </a:p>
          <a:p>
            <a:pPr marL="0" indent="0">
              <a:buNone/>
            </a:pPr>
            <a:r>
              <a:rPr lang="ru-RU" altLang="ru-RU" dirty="0"/>
              <a:t>Студенты  предпочитают размышлять над идеями, работая с символами и концепциями.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b="1" i="1" dirty="0"/>
          </a:p>
        </p:txBody>
      </p:sp>
      <p:pic>
        <p:nvPicPr>
          <p:cNvPr id="36866" name="Picture 2" descr="C:\Users\nazarova_d\Desktop\Без названия.jpg">
            <a:extLst>
              <a:ext uri="{FF2B5EF4-FFF2-40B4-BE49-F238E27FC236}">
                <a16:creationId xmlns:a16="http://schemas.microsoft.com/office/drawing/2014/main" xmlns="" id="{B7343EAA-A941-46C8-8198-063DA264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40730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nazarova_d\Desktop\13_1.jpg">
            <a:extLst>
              <a:ext uri="{FF2B5EF4-FFF2-40B4-BE49-F238E27FC236}">
                <a16:creationId xmlns:a16="http://schemas.microsoft.com/office/drawing/2014/main" xmlns="" id="{0C09F071-C9A8-49C6-9C28-6DCC6A42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71876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Диаграмма 2">
            <a:extLst>
              <a:ext uri="{FF2B5EF4-FFF2-40B4-BE49-F238E27FC236}">
                <a16:creationId xmlns:a16="http://schemas.microsoft.com/office/drawing/2014/main" xmlns="" id="{833FE236-8689-4E2C-99E4-B181887A810E}"/>
              </a:ext>
            </a:extLst>
          </p:cNvPr>
          <p:cNvGraphicFramePr>
            <a:graphicFrameLocks/>
          </p:cNvGraphicFramePr>
          <p:nvPr/>
        </p:nvGraphicFramePr>
        <p:xfrm>
          <a:off x="285750" y="357188"/>
          <a:ext cx="38576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4" r:id="rId3" imgW="3859102" imgH="2566638" progId="Excel.Chart.8">
                  <p:embed/>
                </p:oleObj>
              </mc:Choice>
              <mc:Fallback>
                <p:oleObj r:id="rId3" imgW="3859102" imgH="2566638" progId="Excel.Chart.8">
                  <p:embed/>
                  <p:pic>
                    <p:nvPicPr>
                      <p:cNvPr id="43010" name="Диаграмма 2">
                        <a:extLst>
                          <a:ext uri="{FF2B5EF4-FFF2-40B4-BE49-F238E27FC236}">
                            <a16:creationId xmlns:a16="http://schemas.microsoft.com/office/drawing/2014/main" xmlns="" id="{833FE236-8689-4E2C-99E4-B181887A81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7188"/>
                        <a:ext cx="385762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Диаграмма 3">
            <a:extLst>
              <a:ext uri="{FF2B5EF4-FFF2-40B4-BE49-F238E27FC236}">
                <a16:creationId xmlns:a16="http://schemas.microsoft.com/office/drawing/2014/main" xmlns="" id="{09CE622C-B90A-48B9-A69C-6919D4C941B2}"/>
              </a:ext>
            </a:extLst>
          </p:cNvPr>
          <p:cNvGraphicFramePr>
            <a:graphicFrameLocks/>
          </p:cNvGraphicFramePr>
          <p:nvPr/>
        </p:nvGraphicFramePr>
        <p:xfrm>
          <a:off x="4429125" y="285750"/>
          <a:ext cx="4500563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5" r:id="rId5" imgW="4499238" imgH="2712955" progId="Excel.Chart.8">
                  <p:embed/>
                </p:oleObj>
              </mc:Choice>
              <mc:Fallback>
                <p:oleObj r:id="rId5" imgW="4499238" imgH="2712955" progId="Excel.Chart.8">
                  <p:embed/>
                  <p:pic>
                    <p:nvPicPr>
                      <p:cNvPr id="43011" name="Диаграмма 3">
                        <a:extLst>
                          <a:ext uri="{FF2B5EF4-FFF2-40B4-BE49-F238E27FC236}">
                            <a16:creationId xmlns:a16="http://schemas.microsoft.com/office/drawing/2014/main" xmlns="" id="{09CE622C-B90A-48B9-A69C-6919D4C941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85750"/>
                        <a:ext cx="4500563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Диаграмма 4">
            <a:extLst>
              <a:ext uri="{FF2B5EF4-FFF2-40B4-BE49-F238E27FC236}">
                <a16:creationId xmlns:a16="http://schemas.microsoft.com/office/drawing/2014/main" xmlns="" id="{A0889996-0E3C-4568-BA4E-0BD040FF4EB2}"/>
              </a:ext>
            </a:extLst>
          </p:cNvPr>
          <p:cNvGraphicFramePr>
            <a:graphicFrameLocks/>
          </p:cNvGraphicFramePr>
          <p:nvPr/>
        </p:nvGraphicFramePr>
        <p:xfrm>
          <a:off x="357188" y="3500438"/>
          <a:ext cx="4357687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6" r:id="rId7" imgW="4352921" imgH="2932430" progId="Excel.Chart.8">
                  <p:embed/>
                </p:oleObj>
              </mc:Choice>
              <mc:Fallback>
                <p:oleObj r:id="rId7" imgW="4352921" imgH="2932430" progId="Excel.Chart.8">
                  <p:embed/>
                  <p:pic>
                    <p:nvPicPr>
                      <p:cNvPr id="43012" name="Диаграмма 4">
                        <a:extLst>
                          <a:ext uri="{FF2B5EF4-FFF2-40B4-BE49-F238E27FC236}">
                            <a16:creationId xmlns:a16="http://schemas.microsoft.com/office/drawing/2014/main" xmlns="" id="{A0889996-0E3C-4568-BA4E-0BD040FF4E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500438"/>
                        <a:ext cx="4357687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Диаграмма 5">
            <a:extLst>
              <a:ext uri="{FF2B5EF4-FFF2-40B4-BE49-F238E27FC236}">
                <a16:creationId xmlns:a16="http://schemas.microsoft.com/office/drawing/2014/main" xmlns="" id="{0297112E-1FC9-44D0-A1BF-2F2DA49B74FB}"/>
              </a:ext>
            </a:extLst>
          </p:cNvPr>
          <p:cNvGraphicFramePr>
            <a:graphicFrameLocks/>
          </p:cNvGraphicFramePr>
          <p:nvPr/>
        </p:nvGraphicFramePr>
        <p:xfrm>
          <a:off x="4357688" y="3571875"/>
          <a:ext cx="4511675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7" r:id="rId9" imgW="4511431" imgH="2786113" progId="Excel.Chart.8">
                  <p:embed/>
                </p:oleObj>
              </mc:Choice>
              <mc:Fallback>
                <p:oleObj r:id="rId9" imgW="4511431" imgH="2786113" progId="Excel.Chart.8">
                  <p:embed/>
                  <p:pic>
                    <p:nvPicPr>
                      <p:cNvPr id="43013" name="Диаграмма 5">
                        <a:extLst>
                          <a:ext uri="{FF2B5EF4-FFF2-40B4-BE49-F238E27FC236}">
                            <a16:creationId xmlns:a16="http://schemas.microsoft.com/office/drawing/2014/main" xmlns="" id="{0297112E-1FC9-44D0-A1BF-2F2DA49B74F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571875"/>
                        <a:ext cx="4511675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4257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Диаграмма 1">
            <a:extLst>
              <a:ext uri="{FF2B5EF4-FFF2-40B4-BE49-F238E27FC236}">
                <a16:creationId xmlns:a16="http://schemas.microsoft.com/office/drawing/2014/main" xmlns="" id="{C272353D-FB70-46ED-B31D-CE6FD246561E}"/>
              </a:ext>
            </a:extLst>
          </p:cNvPr>
          <p:cNvGraphicFramePr>
            <a:graphicFrameLocks/>
          </p:cNvGraphicFramePr>
          <p:nvPr/>
        </p:nvGraphicFramePr>
        <p:xfrm>
          <a:off x="0" y="857250"/>
          <a:ext cx="4541838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6" r:id="rId3" imgW="4541914" imgH="2639797" progId="Excel.Chart.8">
                  <p:embed/>
                </p:oleObj>
              </mc:Choice>
              <mc:Fallback>
                <p:oleObj r:id="rId3" imgW="4541914" imgH="2639797" progId="Excel.Chart.8">
                  <p:embed/>
                  <p:pic>
                    <p:nvPicPr>
                      <p:cNvPr id="44034" name="Диаграмма 1">
                        <a:extLst>
                          <a:ext uri="{FF2B5EF4-FFF2-40B4-BE49-F238E27FC236}">
                            <a16:creationId xmlns:a16="http://schemas.microsoft.com/office/drawing/2014/main" xmlns="" id="{C272353D-FB70-46ED-B31D-CE6FD24656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4541838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Диаграмма 2">
            <a:extLst>
              <a:ext uri="{FF2B5EF4-FFF2-40B4-BE49-F238E27FC236}">
                <a16:creationId xmlns:a16="http://schemas.microsoft.com/office/drawing/2014/main" xmlns="" id="{2F92A11C-595E-48F7-8464-49E670198850}"/>
              </a:ext>
            </a:extLst>
          </p:cNvPr>
          <p:cNvGraphicFramePr>
            <a:graphicFrameLocks/>
          </p:cNvGraphicFramePr>
          <p:nvPr/>
        </p:nvGraphicFramePr>
        <p:xfrm>
          <a:off x="4643438" y="642938"/>
          <a:ext cx="4500562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r:id="rId5" imgW="4499238" imgH="2859272" progId="Excel.Chart.8">
                  <p:embed/>
                </p:oleObj>
              </mc:Choice>
              <mc:Fallback>
                <p:oleObj r:id="rId5" imgW="4499238" imgH="2859272" progId="Excel.Chart.8">
                  <p:embed/>
                  <p:pic>
                    <p:nvPicPr>
                      <p:cNvPr id="44035" name="Диаграмма 2">
                        <a:extLst>
                          <a:ext uri="{FF2B5EF4-FFF2-40B4-BE49-F238E27FC236}">
                            <a16:creationId xmlns:a16="http://schemas.microsoft.com/office/drawing/2014/main" xmlns="" id="{2F92A11C-595E-48F7-8464-49E67019885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42938"/>
                        <a:ext cx="4500562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A2CC28B-B102-41AD-A7EC-245ED94E895C}"/>
              </a:ext>
            </a:extLst>
          </p:cNvPr>
          <p:cNvGraphicFramePr/>
          <p:nvPr/>
        </p:nvGraphicFramePr>
        <p:xfrm>
          <a:off x="2428860" y="3500438"/>
          <a:ext cx="5000660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263369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14348" y="1285860"/>
          <a:ext cx="785818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1285875" y="285750"/>
            <a:ext cx="6429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</a:t>
            </a:r>
            <a:br>
              <a:rPr lang="en-US" altLang="ru-RU" b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000" b="1">
                <a:solidFill>
                  <a:srgbClr val="1F4081"/>
                </a:solidFill>
              </a:rPr>
              <a:t>(Howard Gardner)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91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043862" cy="654050"/>
          </a:xfrm>
        </p:spPr>
        <p:txBody>
          <a:bodyPr/>
          <a:lstStyle/>
          <a:p>
            <a:r>
              <a:rPr lang="ru-RU" altLang="en-US"/>
              <a:t> </a:t>
            </a:r>
            <a:r>
              <a:rPr lang="ru-RU" altLang="en-US" b="1" i="1">
                <a:solidFill>
                  <a:srgbClr val="00B0F0"/>
                </a:solidFill>
              </a:rPr>
              <a:t>Стили познания </a:t>
            </a:r>
            <a:r>
              <a:rPr lang="en-US" altLang="en-US" b="1" i="1">
                <a:solidFill>
                  <a:srgbClr val="00B0F0"/>
                </a:solidFill>
              </a:rPr>
              <a:t>ITC 119</a:t>
            </a:r>
            <a:endParaRPr lang="ru-RU" altLang="en-US" b="1" i="1">
              <a:solidFill>
                <a:srgbClr val="00B0F0"/>
              </a:solidFill>
            </a:endParaRPr>
          </a:p>
        </p:txBody>
      </p:sp>
      <p:graphicFrame>
        <p:nvGraphicFramePr>
          <p:cNvPr id="18435" name="Диаграмма 2"/>
          <p:cNvGraphicFramePr>
            <a:graphicFrameLocks/>
          </p:cNvGraphicFramePr>
          <p:nvPr/>
        </p:nvGraphicFramePr>
        <p:xfrm>
          <a:off x="500063" y="1071563"/>
          <a:ext cx="41433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2" r:id="rId3" imgW="4145639" imgH="2639797" progId="Excel.Chart.8">
                  <p:embed/>
                </p:oleObj>
              </mc:Choice>
              <mc:Fallback>
                <p:oleObj r:id="rId3" imgW="4145639" imgH="2639797" progId="Excel.Chart.8">
                  <p:embed/>
                  <p:pic>
                    <p:nvPicPr>
                      <p:cNvPr id="18435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071563"/>
                        <a:ext cx="41433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Диаграмма 3"/>
          <p:cNvGraphicFramePr>
            <a:graphicFrameLocks/>
          </p:cNvGraphicFramePr>
          <p:nvPr/>
        </p:nvGraphicFramePr>
        <p:xfrm>
          <a:off x="4572000" y="1071563"/>
          <a:ext cx="4357688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3" r:id="rId5" imgW="4359018" imgH="2639797" progId="Excel.Chart.8">
                  <p:embed/>
                </p:oleObj>
              </mc:Choice>
              <mc:Fallback>
                <p:oleObj r:id="rId5" imgW="4359018" imgH="2639797" progId="Excel.Chart.8">
                  <p:embed/>
                  <p:pic>
                    <p:nvPicPr>
                      <p:cNvPr id="18436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71563"/>
                        <a:ext cx="4357688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Диаграмма 4"/>
          <p:cNvGraphicFramePr>
            <a:graphicFrameLocks/>
          </p:cNvGraphicFramePr>
          <p:nvPr/>
        </p:nvGraphicFramePr>
        <p:xfrm>
          <a:off x="500063" y="3714750"/>
          <a:ext cx="428625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4" r:id="rId7" imgW="4285859" imgH="2645893" progId="Excel.Chart.8">
                  <p:embed/>
                </p:oleObj>
              </mc:Choice>
              <mc:Fallback>
                <p:oleObj r:id="rId7" imgW="4285859" imgH="2645893" progId="Excel.Chart.8">
                  <p:embed/>
                  <p:pic>
                    <p:nvPicPr>
                      <p:cNvPr id="18437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714750"/>
                        <a:ext cx="4286250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Диаграмма 5"/>
          <p:cNvGraphicFramePr>
            <a:graphicFrameLocks/>
          </p:cNvGraphicFramePr>
          <p:nvPr/>
        </p:nvGraphicFramePr>
        <p:xfrm>
          <a:off x="4714875" y="3643313"/>
          <a:ext cx="442912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5" r:id="rId9" imgW="4432176" imgH="2926334" progId="Excel.Chart.8">
                  <p:embed/>
                </p:oleObj>
              </mc:Choice>
              <mc:Fallback>
                <p:oleObj r:id="rId9" imgW="4432176" imgH="2926334" progId="Excel.Chart.8">
                  <p:embed/>
                  <p:pic>
                    <p:nvPicPr>
                      <p:cNvPr id="1843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643313"/>
                        <a:ext cx="4429125" cy="292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-269875" y="472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-269875" y="7134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-269875" y="95440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6949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i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ITC119</a:t>
            </a:r>
            <a:endParaRPr lang="ru-RU" altLang="en-US" i="1"/>
          </a:p>
        </p:txBody>
      </p:sp>
      <p:graphicFrame>
        <p:nvGraphicFramePr>
          <p:cNvPr id="35843" name="Диаграмма 2"/>
          <p:cNvGraphicFramePr>
            <a:graphicFrameLocks/>
          </p:cNvGraphicFramePr>
          <p:nvPr/>
        </p:nvGraphicFramePr>
        <p:xfrm>
          <a:off x="928688" y="1428750"/>
          <a:ext cx="72866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3" r:id="rId3" imgW="7291448" imgH="4718713" progId="Excel.Chart.8">
                  <p:embed/>
                </p:oleObj>
              </mc:Choice>
              <mc:Fallback>
                <p:oleObj r:id="rId3" imgW="7291448" imgH="4718713" progId="Excel.Chart.8">
                  <p:embed/>
                  <p:pic>
                    <p:nvPicPr>
                      <p:cNvPr id="35843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28750"/>
                        <a:ext cx="7286625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185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7AC377A-C796-4CBA-8487-433C83A1235D}"/>
              </a:ext>
            </a:extLst>
          </p:cNvPr>
          <p:cNvGraphicFramePr/>
          <p:nvPr/>
        </p:nvGraphicFramePr>
        <p:xfrm>
          <a:off x="642910" y="714356"/>
          <a:ext cx="792961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08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725488"/>
          </a:xfrm>
        </p:spPr>
        <p:txBody>
          <a:bodyPr/>
          <a:lstStyle/>
          <a:p>
            <a:r>
              <a:rPr lang="ru-RU" altLang="en-US" b="1" i="1">
                <a:solidFill>
                  <a:srgbClr val="00B0F0"/>
                </a:solidFill>
              </a:rPr>
              <a:t>Стили познания </a:t>
            </a:r>
            <a:r>
              <a:rPr lang="en-US" altLang="en-US" b="1" i="1">
                <a:solidFill>
                  <a:srgbClr val="00B0F0"/>
                </a:solidFill>
              </a:rPr>
              <a:t>LAWC 119</a:t>
            </a:r>
            <a:endParaRPr lang="ru-RU" altLang="en-US"/>
          </a:p>
        </p:txBody>
      </p:sp>
      <p:graphicFrame>
        <p:nvGraphicFramePr>
          <p:cNvPr id="19459" name="Диаграмма 2"/>
          <p:cNvGraphicFramePr>
            <a:graphicFrameLocks/>
          </p:cNvGraphicFramePr>
          <p:nvPr/>
        </p:nvGraphicFramePr>
        <p:xfrm>
          <a:off x="428625" y="714375"/>
          <a:ext cx="4071938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6" r:id="rId3" imgW="4072481" imgH="2786113" progId="Excel.Chart.8">
                  <p:embed/>
                </p:oleObj>
              </mc:Choice>
              <mc:Fallback>
                <p:oleObj r:id="rId3" imgW="4072481" imgH="2786113" progId="Excel.Chart.8">
                  <p:embed/>
                  <p:pic>
                    <p:nvPicPr>
                      <p:cNvPr id="19459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714375"/>
                        <a:ext cx="4071938" cy="278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Диаграмма 3"/>
          <p:cNvGraphicFramePr>
            <a:graphicFrameLocks/>
          </p:cNvGraphicFramePr>
          <p:nvPr/>
        </p:nvGraphicFramePr>
        <p:xfrm>
          <a:off x="4572000" y="714375"/>
          <a:ext cx="41433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7" r:id="rId5" imgW="4145639" imgH="2859272" progId="Excel.Chart.8">
                  <p:embed/>
                </p:oleObj>
              </mc:Choice>
              <mc:Fallback>
                <p:oleObj r:id="rId5" imgW="4145639" imgH="2859272" progId="Excel.Chart.8">
                  <p:embed/>
                  <p:pic>
                    <p:nvPicPr>
                      <p:cNvPr id="1946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14375"/>
                        <a:ext cx="4143375" cy="285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Диаграмма 4"/>
          <p:cNvGraphicFramePr>
            <a:graphicFrameLocks/>
          </p:cNvGraphicFramePr>
          <p:nvPr/>
        </p:nvGraphicFramePr>
        <p:xfrm>
          <a:off x="357188" y="3429000"/>
          <a:ext cx="3929062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8" r:id="rId7" imgW="3926164" imgH="3066554" progId="Excel.Chart.8">
                  <p:embed/>
                </p:oleObj>
              </mc:Choice>
              <mc:Fallback>
                <p:oleObj r:id="rId7" imgW="3926164" imgH="3066554" progId="Excel.Chart.8">
                  <p:embed/>
                  <p:pic>
                    <p:nvPicPr>
                      <p:cNvPr id="19461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429000"/>
                        <a:ext cx="3929062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Диаграмма 5"/>
          <p:cNvGraphicFramePr>
            <a:graphicFrameLocks/>
          </p:cNvGraphicFramePr>
          <p:nvPr/>
        </p:nvGraphicFramePr>
        <p:xfrm>
          <a:off x="4643438" y="3571875"/>
          <a:ext cx="421005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9" r:id="rId9" imgW="4206605" imgH="2999492" progId="Excel.Chart.8">
                  <p:embed/>
                </p:oleObj>
              </mc:Choice>
              <mc:Fallback>
                <p:oleObj r:id="rId9" imgW="4206605" imgH="2999492" progId="Excel.Chart.8">
                  <p:embed/>
                  <p:pic>
                    <p:nvPicPr>
                      <p:cNvPr id="19462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71875"/>
                        <a:ext cx="4210050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200">
                <a:cs typeface="Times New Roman" panose="02020603050405020304" pitchFamily="18" charset="0"/>
              </a:rPr>
              <a:t> </a:t>
            </a:r>
            <a:endParaRPr lang="ru-RU" altLang="en-US"/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0" y="627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200">
                <a:cs typeface="Times New Roman" panose="02020603050405020304" pitchFamily="18" charset="0"/>
              </a:rPr>
              <a:t> </a:t>
            </a:r>
            <a:endParaRPr lang="ru-RU" altLang="en-US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0" y="828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98190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i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LAWC 119</a:t>
            </a:r>
            <a:endParaRPr lang="ru-RU" altLang="en-US" i="1"/>
          </a:p>
        </p:txBody>
      </p:sp>
      <p:graphicFrame>
        <p:nvGraphicFramePr>
          <p:cNvPr id="36867" name="Диаграмма 2"/>
          <p:cNvGraphicFramePr>
            <a:graphicFrameLocks/>
          </p:cNvGraphicFramePr>
          <p:nvPr/>
        </p:nvGraphicFramePr>
        <p:xfrm>
          <a:off x="500063" y="1714500"/>
          <a:ext cx="8001000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7" r:id="rId3" imgW="8004742" imgH="4785775" progId="Excel.Chart.8">
                  <p:embed/>
                </p:oleObj>
              </mc:Choice>
              <mc:Fallback>
                <p:oleObj r:id="rId3" imgW="8004742" imgH="4785775" progId="Excel.Chart.8">
                  <p:embed/>
                  <p:pic>
                    <p:nvPicPr>
                      <p:cNvPr id="3686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14500"/>
                        <a:ext cx="8001000" cy="478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6339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58175" cy="654050"/>
          </a:xfrm>
        </p:spPr>
        <p:txBody>
          <a:bodyPr/>
          <a:lstStyle/>
          <a:p>
            <a:r>
              <a:rPr lang="ru-RU" altLang="en-US" b="1" i="1">
                <a:solidFill>
                  <a:srgbClr val="00B0F0"/>
                </a:solidFill>
              </a:rPr>
              <a:t>Стили познания </a:t>
            </a:r>
            <a:r>
              <a:rPr lang="en-US" altLang="en-US" b="1" i="1">
                <a:solidFill>
                  <a:srgbClr val="00B0F0"/>
                </a:solidFill>
              </a:rPr>
              <a:t>LNGC 119</a:t>
            </a:r>
            <a:endParaRPr lang="ru-RU" altLang="en-US" b="1" i="1">
              <a:solidFill>
                <a:srgbClr val="00B0F0"/>
              </a:solidFill>
            </a:endParaRPr>
          </a:p>
        </p:txBody>
      </p:sp>
      <p:graphicFrame>
        <p:nvGraphicFramePr>
          <p:cNvPr id="20483" name="Диаграмма 12"/>
          <p:cNvGraphicFramePr>
            <a:graphicFrameLocks/>
          </p:cNvGraphicFramePr>
          <p:nvPr/>
        </p:nvGraphicFramePr>
        <p:xfrm>
          <a:off x="214313" y="785813"/>
          <a:ext cx="3857625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0" r:id="rId3" imgW="3859102" imgH="2499577" progId="Excel.Chart.8">
                  <p:embed/>
                </p:oleObj>
              </mc:Choice>
              <mc:Fallback>
                <p:oleObj r:id="rId3" imgW="3859102" imgH="2499577" progId="Excel.Chart.8">
                  <p:embed/>
                  <p:pic>
                    <p:nvPicPr>
                      <p:cNvPr id="20483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85813"/>
                        <a:ext cx="3857625" cy="250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Диаграмма 13"/>
          <p:cNvGraphicFramePr>
            <a:graphicFrameLocks/>
          </p:cNvGraphicFramePr>
          <p:nvPr/>
        </p:nvGraphicFramePr>
        <p:xfrm>
          <a:off x="4429125" y="785813"/>
          <a:ext cx="442912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1" r:id="rId5" imgW="4426080" imgH="2645893" progId="Excel.Chart.8">
                  <p:embed/>
                </p:oleObj>
              </mc:Choice>
              <mc:Fallback>
                <p:oleObj r:id="rId5" imgW="4426080" imgH="2645893" progId="Excel.Chart.8">
                  <p:embed/>
                  <p:pic>
                    <p:nvPicPr>
                      <p:cNvPr id="20484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785813"/>
                        <a:ext cx="442912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Диаграмма 14"/>
          <p:cNvGraphicFramePr>
            <a:graphicFrameLocks/>
          </p:cNvGraphicFramePr>
          <p:nvPr/>
        </p:nvGraphicFramePr>
        <p:xfrm>
          <a:off x="214313" y="3786188"/>
          <a:ext cx="42862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2" r:id="rId7" imgW="4285859" imgH="2712955" progId="Excel.Chart.8">
                  <p:embed/>
                </p:oleObj>
              </mc:Choice>
              <mc:Fallback>
                <p:oleObj r:id="rId7" imgW="4285859" imgH="2712955" progId="Excel.Chart.8">
                  <p:embed/>
                  <p:pic>
                    <p:nvPicPr>
                      <p:cNvPr id="20485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86188"/>
                        <a:ext cx="4286250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15"/>
          <p:cNvGraphicFramePr>
            <a:graphicFrameLocks/>
          </p:cNvGraphicFramePr>
          <p:nvPr/>
        </p:nvGraphicFramePr>
        <p:xfrm>
          <a:off x="4000500" y="3571875"/>
          <a:ext cx="4705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3" r:id="rId9" imgW="4706520" imgH="2883658" progId="Excel.Chart.8">
                  <p:embed/>
                </p:oleObj>
              </mc:Choice>
              <mc:Fallback>
                <p:oleObj r:id="rId9" imgW="4706520" imgH="2883658" progId="Excel.Chart.8">
                  <p:embed/>
                  <p:pic>
                    <p:nvPicPr>
                      <p:cNvPr id="20486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571875"/>
                        <a:ext cx="4705350" cy="288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0" y="6143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0" y="803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04912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i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LNGC 119</a:t>
            </a:r>
            <a:endParaRPr lang="ru-RU" altLang="en-US" i="1"/>
          </a:p>
        </p:txBody>
      </p:sp>
      <p:graphicFrame>
        <p:nvGraphicFramePr>
          <p:cNvPr id="37891" name="Диаграмма 2"/>
          <p:cNvGraphicFramePr>
            <a:graphicFrameLocks/>
          </p:cNvGraphicFramePr>
          <p:nvPr/>
        </p:nvGraphicFramePr>
        <p:xfrm>
          <a:off x="500063" y="1571625"/>
          <a:ext cx="80010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1" r:id="rId3" imgW="8004742" imgH="4858933" progId="Excel.Chart.8">
                  <p:embed/>
                </p:oleObj>
              </mc:Choice>
              <mc:Fallback>
                <p:oleObj r:id="rId3" imgW="8004742" imgH="4858933" progId="Excel.Chart.8">
                  <p:embed/>
                  <p:pic>
                    <p:nvPicPr>
                      <p:cNvPr id="37891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1625"/>
                        <a:ext cx="8001000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32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DF071724-8140-419B-9FD2-498B0C0A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846138"/>
          </a:xfrm>
        </p:spPr>
        <p:txBody>
          <a:bodyPr/>
          <a:lstStyle/>
          <a:p>
            <a:pPr eaLnBrk="1" hangingPunct="1"/>
            <a:r>
              <a:rPr lang="ru-RU" altLang="ru-RU"/>
              <a:t>Стили познания</a:t>
            </a: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xmlns="" id="{8DDB9266-A64A-432A-9F75-C9BE26E40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357313"/>
            <a:ext cx="4040188" cy="39512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i="1" dirty="0"/>
              <a:t>Визуальный	</a:t>
            </a:r>
            <a:r>
              <a:rPr lang="ru-RU" altLang="ru-RU" dirty="0"/>
              <a:t>	</a:t>
            </a:r>
          </a:p>
          <a:p>
            <a:pPr marL="0" indent="0" eaLnBrk="1" hangingPunct="1">
              <a:buNone/>
            </a:pPr>
            <a:r>
              <a:rPr lang="ru-RU" altLang="ru-RU" dirty="0"/>
              <a:t>Студенты лучше усваивают то, что они видят: диаграммы, графики, фильмы и демонстрации опытов</a:t>
            </a:r>
            <a:r>
              <a:rPr lang="ru-RU" altLang="ru-RU" i="1" dirty="0"/>
              <a:t>. </a:t>
            </a:r>
            <a:r>
              <a:rPr lang="ru-RU" altLang="ru-RU" dirty="0"/>
              <a:t>	</a:t>
            </a:r>
          </a:p>
        </p:txBody>
      </p:sp>
      <p:sp>
        <p:nvSpPr>
          <p:cNvPr id="10244" name="Содержимое 7">
            <a:extLst>
              <a:ext uri="{FF2B5EF4-FFF2-40B4-BE49-F238E27FC236}">
                <a16:creationId xmlns:a16="http://schemas.microsoft.com/office/drawing/2014/main" xmlns="" id="{EBC613C6-27FB-4CD0-B5E8-6C0ED6E0E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214438"/>
            <a:ext cx="3929063" cy="3429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b="1" i="1" dirty="0"/>
              <a:t>Вербальный</a:t>
            </a:r>
          </a:p>
          <a:p>
            <a:pPr marL="0" indent="0">
              <a:buNone/>
            </a:pPr>
            <a:r>
              <a:rPr lang="ru-RU" altLang="ru-RU" sz="2200" dirty="0"/>
              <a:t>Студенты получают больше знаний из прочитанных книг, посредством прослушивания устной речи, участвуя в дискуссиях и объясняя что-то другим.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b="1" i="1" dirty="0"/>
          </a:p>
        </p:txBody>
      </p:sp>
      <p:pic>
        <p:nvPicPr>
          <p:cNvPr id="37891" name="Picture 3" descr="C:\Users\nazarova_d\Desktop\images.jpg">
            <a:extLst>
              <a:ext uri="{FF2B5EF4-FFF2-40B4-BE49-F238E27FC236}">
                <a16:creationId xmlns:a16="http://schemas.microsoft.com/office/drawing/2014/main" xmlns="" id="{9AACDC42-07C4-4236-8808-2950E25E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343344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nazarova_d\Desktop\huge_d33bcc3d-dea6-403a-8efb-75e73a84c3b9.jpg">
            <a:extLst>
              <a:ext uri="{FF2B5EF4-FFF2-40B4-BE49-F238E27FC236}">
                <a16:creationId xmlns:a16="http://schemas.microsoft.com/office/drawing/2014/main" xmlns="" id="{08B81936-F09B-439E-8761-27759E98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148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86737" cy="796925"/>
          </a:xfrm>
        </p:spPr>
        <p:txBody>
          <a:bodyPr/>
          <a:lstStyle/>
          <a:p>
            <a:r>
              <a:rPr lang="ru-RU" altLang="en-US" b="1" i="1">
                <a:solidFill>
                  <a:srgbClr val="00B0F0"/>
                </a:solidFill>
              </a:rPr>
              <a:t>Стили познания </a:t>
            </a:r>
            <a:r>
              <a:rPr lang="en-US" altLang="en-US" b="1" i="1">
                <a:solidFill>
                  <a:srgbClr val="00B0F0"/>
                </a:solidFill>
              </a:rPr>
              <a:t>TOUR 119</a:t>
            </a:r>
            <a:endParaRPr lang="ru-RU" altLang="en-US"/>
          </a:p>
        </p:txBody>
      </p:sp>
      <p:graphicFrame>
        <p:nvGraphicFramePr>
          <p:cNvPr id="21507" name="Диаграмма 2"/>
          <p:cNvGraphicFramePr>
            <a:graphicFrameLocks/>
          </p:cNvGraphicFramePr>
          <p:nvPr/>
        </p:nvGraphicFramePr>
        <p:xfrm>
          <a:off x="285750" y="714375"/>
          <a:ext cx="40719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4" r:id="rId3" imgW="4072481" imgH="2572735" progId="Excel.Chart.8">
                  <p:embed/>
                </p:oleObj>
              </mc:Choice>
              <mc:Fallback>
                <p:oleObj r:id="rId3" imgW="4072481" imgH="2572735" progId="Excel.Chart.8">
                  <p:embed/>
                  <p:pic>
                    <p:nvPicPr>
                      <p:cNvPr id="2150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4375"/>
                        <a:ext cx="4071938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Диаграмма 3"/>
          <p:cNvGraphicFramePr>
            <a:graphicFrameLocks/>
          </p:cNvGraphicFramePr>
          <p:nvPr/>
        </p:nvGraphicFramePr>
        <p:xfrm>
          <a:off x="4643438" y="857250"/>
          <a:ext cx="41433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5" r:id="rId5" imgW="4139543" imgH="2712955" progId="Excel.Chart.8">
                  <p:embed/>
                </p:oleObj>
              </mc:Choice>
              <mc:Fallback>
                <p:oleObj r:id="rId5" imgW="4139543" imgH="2712955" progId="Excel.Chart.8">
                  <p:embed/>
                  <p:pic>
                    <p:nvPicPr>
                      <p:cNvPr id="21508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857250"/>
                        <a:ext cx="414337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Диаграмма 4"/>
          <p:cNvGraphicFramePr>
            <a:graphicFrameLocks/>
          </p:cNvGraphicFramePr>
          <p:nvPr/>
        </p:nvGraphicFramePr>
        <p:xfrm>
          <a:off x="357188" y="3786188"/>
          <a:ext cx="3786187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6" r:id="rId7" imgW="3785944" imgH="2712955" progId="Excel.Chart.8">
                  <p:embed/>
                </p:oleObj>
              </mc:Choice>
              <mc:Fallback>
                <p:oleObj r:id="rId7" imgW="3785944" imgH="2712955" progId="Excel.Chart.8">
                  <p:embed/>
                  <p:pic>
                    <p:nvPicPr>
                      <p:cNvPr id="21509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786188"/>
                        <a:ext cx="3786187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Диаграмма 5"/>
          <p:cNvGraphicFramePr>
            <a:graphicFrameLocks/>
          </p:cNvGraphicFramePr>
          <p:nvPr/>
        </p:nvGraphicFramePr>
        <p:xfrm>
          <a:off x="5429250" y="3786188"/>
          <a:ext cx="3419475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7" r:id="rId9" imgW="3420152" imgH="2786113" progId="Excel.Chart.8">
                  <p:embed/>
                </p:oleObj>
              </mc:Choice>
              <mc:Fallback>
                <p:oleObj r:id="rId9" imgW="3420152" imgH="2786113" progId="Excel.Chart.8">
                  <p:embed/>
                  <p:pic>
                    <p:nvPicPr>
                      <p:cNvPr id="2151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786188"/>
                        <a:ext cx="3419475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627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828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7474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xmlns="" id="{EDA8F5EC-5150-4923-BB23-83869188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i="1">
                <a:solidFill>
                  <a:srgbClr val="1F4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Intelligences TOUR119</a:t>
            </a:r>
            <a:endParaRPr lang="ru-RU" altLang="ru-RU" i="1"/>
          </a:p>
        </p:txBody>
      </p:sp>
      <p:graphicFrame>
        <p:nvGraphicFramePr>
          <p:cNvPr id="39939" name="Диаграмма 2">
            <a:extLst>
              <a:ext uri="{FF2B5EF4-FFF2-40B4-BE49-F238E27FC236}">
                <a16:creationId xmlns:a16="http://schemas.microsoft.com/office/drawing/2014/main" xmlns="" id="{FA75B3B8-6874-4A13-ABDF-52A0589A62AC}"/>
              </a:ext>
            </a:extLst>
          </p:cNvPr>
          <p:cNvGraphicFramePr>
            <a:graphicFrameLocks/>
          </p:cNvGraphicFramePr>
          <p:nvPr/>
        </p:nvGraphicFramePr>
        <p:xfrm>
          <a:off x="857250" y="1785938"/>
          <a:ext cx="75723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3" r:id="rId3" imgW="7571888" imgH="4572396" progId="Excel.Chart.8">
                  <p:embed/>
                </p:oleObj>
              </mc:Choice>
              <mc:Fallback>
                <p:oleObj r:id="rId3" imgW="7571888" imgH="4572396" progId="Excel.Chart.8">
                  <p:embed/>
                  <p:pic>
                    <p:nvPicPr>
                      <p:cNvPr id="39939" name="Диаграмма 2">
                        <a:extLst>
                          <a:ext uri="{FF2B5EF4-FFF2-40B4-BE49-F238E27FC236}">
                            <a16:creationId xmlns:a16="http://schemas.microsoft.com/office/drawing/2014/main" xmlns="" id="{FA75B3B8-6874-4A13-ABDF-52A0589A62A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785938"/>
                        <a:ext cx="75723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8393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Диаграмма 1">
            <a:extLst>
              <a:ext uri="{FF2B5EF4-FFF2-40B4-BE49-F238E27FC236}">
                <a16:creationId xmlns:a16="http://schemas.microsoft.com/office/drawing/2014/main" xmlns="" id="{68EB5A7B-EDE0-47DA-B5A8-0F60279242FD}"/>
              </a:ext>
            </a:extLst>
          </p:cNvPr>
          <p:cNvGraphicFramePr>
            <a:graphicFrameLocks/>
          </p:cNvGraphicFramePr>
          <p:nvPr/>
        </p:nvGraphicFramePr>
        <p:xfrm>
          <a:off x="214313" y="0"/>
          <a:ext cx="4429125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8" r:id="rId3" imgW="4432176" imgH="3072650" progId="Excel.Chart.8">
                  <p:embed/>
                </p:oleObj>
              </mc:Choice>
              <mc:Fallback>
                <p:oleObj r:id="rId3" imgW="4432176" imgH="3072650" progId="Excel.Chart.8">
                  <p:embed/>
                  <p:pic>
                    <p:nvPicPr>
                      <p:cNvPr id="46082" name="Диаграмма 1">
                        <a:extLst>
                          <a:ext uri="{FF2B5EF4-FFF2-40B4-BE49-F238E27FC236}">
                            <a16:creationId xmlns:a16="http://schemas.microsoft.com/office/drawing/2014/main" xmlns="" id="{68EB5A7B-EDE0-47DA-B5A8-0F60279242F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4429125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Диаграмма 2">
            <a:extLst>
              <a:ext uri="{FF2B5EF4-FFF2-40B4-BE49-F238E27FC236}">
                <a16:creationId xmlns:a16="http://schemas.microsoft.com/office/drawing/2014/main" xmlns="" id="{E27A113F-E34A-416E-89AD-07BD85027CC4}"/>
              </a:ext>
            </a:extLst>
          </p:cNvPr>
          <p:cNvGraphicFramePr>
            <a:graphicFrameLocks/>
          </p:cNvGraphicFramePr>
          <p:nvPr/>
        </p:nvGraphicFramePr>
        <p:xfrm>
          <a:off x="4214813" y="0"/>
          <a:ext cx="47148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9" r:id="rId5" imgW="4718713" imgH="3145809" progId="Excel.Chart.8">
                  <p:embed/>
                </p:oleObj>
              </mc:Choice>
              <mc:Fallback>
                <p:oleObj r:id="rId5" imgW="4718713" imgH="3145809" progId="Excel.Chart.8">
                  <p:embed/>
                  <p:pic>
                    <p:nvPicPr>
                      <p:cNvPr id="46083" name="Диаграмма 2">
                        <a:extLst>
                          <a:ext uri="{FF2B5EF4-FFF2-40B4-BE49-F238E27FC236}">
                            <a16:creationId xmlns:a16="http://schemas.microsoft.com/office/drawing/2014/main" xmlns="" id="{E27A113F-E34A-416E-89AD-07BD85027C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0"/>
                        <a:ext cx="471487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Диаграмма 3">
            <a:extLst>
              <a:ext uri="{FF2B5EF4-FFF2-40B4-BE49-F238E27FC236}">
                <a16:creationId xmlns:a16="http://schemas.microsoft.com/office/drawing/2014/main" xmlns="" id="{D2832109-8006-41E6-B245-12AF762144DC}"/>
              </a:ext>
            </a:extLst>
          </p:cNvPr>
          <p:cNvGraphicFramePr>
            <a:graphicFrameLocks/>
          </p:cNvGraphicFramePr>
          <p:nvPr/>
        </p:nvGraphicFramePr>
        <p:xfrm>
          <a:off x="214313" y="3429000"/>
          <a:ext cx="471487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0" r:id="rId7" imgW="4718713" imgH="3286029" progId="Excel.Chart.8">
                  <p:embed/>
                </p:oleObj>
              </mc:Choice>
              <mc:Fallback>
                <p:oleObj r:id="rId7" imgW="4718713" imgH="3286029" progId="Excel.Chart.8">
                  <p:embed/>
                  <p:pic>
                    <p:nvPicPr>
                      <p:cNvPr id="46084" name="Диаграмма 3">
                        <a:extLst>
                          <a:ext uri="{FF2B5EF4-FFF2-40B4-BE49-F238E27FC236}">
                            <a16:creationId xmlns:a16="http://schemas.microsoft.com/office/drawing/2014/main" xmlns="" id="{D2832109-8006-41E6-B245-12AF762144D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429000"/>
                        <a:ext cx="4714875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Диаграмма 4">
            <a:extLst>
              <a:ext uri="{FF2B5EF4-FFF2-40B4-BE49-F238E27FC236}">
                <a16:creationId xmlns:a16="http://schemas.microsoft.com/office/drawing/2014/main" xmlns="" id="{B18C8D2F-C8C3-437F-A7AE-CBD1A3F44E42}"/>
              </a:ext>
            </a:extLst>
          </p:cNvPr>
          <p:cNvGraphicFramePr>
            <a:graphicFrameLocks/>
          </p:cNvGraphicFramePr>
          <p:nvPr/>
        </p:nvGraphicFramePr>
        <p:xfrm>
          <a:off x="4429125" y="3429000"/>
          <a:ext cx="4714875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1" r:id="rId9" imgW="4712616" imgH="3066554" progId="Excel.Chart.8">
                  <p:embed/>
                </p:oleObj>
              </mc:Choice>
              <mc:Fallback>
                <p:oleObj r:id="rId9" imgW="4712616" imgH="3066554" progId="Excel.Chart.8">
                  <p:embed/>
                  <p:pic>
                    <p:nvPicPr>
                      <p:cNvPr id="46085" name="Диаграмма 4">
                        <a:extLst>
                          <a:ext uri="{FF2B5EF4-FFF2-40B4-BE49-F238E27FC236}">
                            <a16:creationId xmlns:a16="http://schemas.microsoft.com/office/drawing/2014/main" xmlns="" id="{B18C8D2F-C8C3-437F-A7AE-CBD1A3F44E4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429000"/>
                        <a:ext cx="4714875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9579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48258-5958-4593-AE08-1AB0B317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12776"/>
            <a:ext cx="8517632" cy="2511152"/>
          </a:xfrm>
        </p:spPr>
        <p:txBody>
          <a:bodyPr/>
          <a:lstStyle/>
          <a:p>
            <a:r>
              <a:rPr lang="ru-RU" dirty="0"/>
              <a:t>Этическое и интеллектуальное развитие студентов МУЦА и ГТК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364270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ACB1B6D6-192A-401B-9E5E-8FC6163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x-none"/>
              <a:t> Инструменты исследования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xmlns="" id="{7988CA29-A61D-43B9-A1D1-D16ED1E9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591175"/>
          </a:xfrm>
        </p:spPr>
        <p:txBody>
          <a:bodyPr/>
          <a:lstStyle/>
          <a:p>
            <a:pPr eaLnBrk="1" hangingPunct="1"/>
            <a:r>
              <a:rPr lang="ru-RU" altLang="ru-RU" sz="2800"/>
              <a:t>Эссе «Этическое и интеллектуальное развитие», основанный на теории этического и интеллектуального развития студента университета Уильяма Перри (Гарвард) и разработанный Ли Кнефелькамп (Колумбийский университет)</a:t>
            </a:r>
          </a:p>
          <a:p>
            <a:pPr eaLnBrk="1" hangingPunct="1"/>
            <a:r>
              <a:rPr lang="ru-RU" altLang="ru-RU" sz="2800"/>
              <a:t>Интервью со студентами по методике, разработанной Уильямом Перри </a:t>
            </a:r>
          </a:p>
          <a:p>
            <a:pPr eaLnBrk="1" hangingPunct="1"/>
            <a:r>
              <a:rPr lang="ru-RU" altLang="ru-RU" sz="2800"/>
              <a:t>Вопросник «Этическое и интеллектуальное развитие», основанный на теории этического и интеллектуального развития студента университета Уильяма Перри и разработанный ООКО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8883BCE7-52BD-4EE4-99F8-3B71726A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altLang="x-none" sz="4000" b="1"/>
              <a:t/>
            </a:r>
            <a:br>
              <a:rPr lang="ru-RU" altLang="x-none" sz="4000" b="1"/>
            </a:br>
            <a:r>
              <a:rPr lang="ru-RU" altLang="x-none" sz="4000" b="1"/>
              <a:t>Основная линия развития</a:t>
            </a:r>
            <a:r>
              <a:rPr lang="x-none" altLang="x-none" sz="3600" b="1"/>
              <a:t/>
            </a:r>
            <a:br>
              <a:rPr lang="x-none" altLang="x-none" sz="3600" b="1"/>
            </a:br>
            <a:r>
              <a:rPr lang="ru-RU" altLang="x-none" sz="3600" b="1"/>
              <a:t> </a:t>
            </a:r>
            <a:endParaRPr lang="x-none" altLang="x-none" sz="3600" b="1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xmlns="" id="{155C442A-EB62-4504-9801-E0D970B2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362950" cy="61198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1. </a:t>
            </a:r>
            <a:r>
              <a:rPr lang="ru-RU" altLang="x-none"/>
              <a:t>Студент видит мир  с полярных точек зрения: «мы правы, мы хорошие - они не правы, они плохие». Правильные ответы существуют, но они известны  только Авторитету</a:t>
            </a:r>
            <a:endParaRPr lang="x-none" altLang="x-none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2. </a:t>
            </a:r>
            <a:r>
              <a:rPr lang="ru-RU" altLang="x-none"/>
              <a:t>Студент начинает задумываться о разнообразии мнений и неопределенности, но считает их недопустимым беспорядком, свойственным плохо квалифицированному Авторитету   </a:t>
            </a:r>
            <a:endParaRPr lang="x-none" altLang="x-none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A1B77B40-50E4-43A1-BF74-67D9C2B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600"/>
          </a:xfrm>
        </p:spPr>
        <p:txBody>
          <a:bodyPr/>
          <a:lstStyle/>
          <a:p>
            <a:r>
              <a:rPr lang="ru-RU" altLang="x-none" sz="3600" b="1"/>
              <a:t/>
            </a:r>
            <a:br>
              <a:rPr lang="ru-RU" altLang="x-none" sz="3600" b="1"/>
            </a:br>
            <a:r>
              <a:rPr lang="ru-RU" altLang="x-none" sz="3600" b="1"/>
              <a:t>Основная линия развития</a:t>
            </a:r>
            <a:r>
              <a:rPr lang="x-none" altLang="x-none" sz="3600" b="1"/>
              <a:t/>
            </a:r>
            <a:br>
              <a:rPr lang="x-none" altLang="x-none" sz="3600" b="1"/>
            </a:br>
            <a:endParaRPr lang="x-none" altLang="x-none" sz="3600" b="1"/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xmlns="" id="{ACF49268-9ABA-41C8-B65C-980412B1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2150"/>
            <a:ext cx="8785225" cy="6049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x-none" sz="3000" b="1"/>
              <a:t>Позиция 3. </a:t>
            </a:r>
            <a:r>
              <a:rPr lang="ru-RU" altLang="x-none" sz="3000"/>
              <a:t>Студент начинает принимать разнообразие и неопределенность, но все еще как нечто </a:t>
            </a:r>
            <a:r>
              <a:rPr lang="ru-RU" altLang="x-none" sz="3000" i="1"/>
              <a:t>временное</a:t>
            </a:r>
            <a:r>
              <a:rPr lang="ru-RU" altLang="x-none" sz="3000"/>
              <a:t> в сферах, где Авторитет «еще не может найти ответ». Он допускает, что Авторитет оценивает его по «хорошему  впечатлению», но  критерии оценки все еще  для него загадочны.</a:t>
            </a:r>
            <a:endParaRPr lang="x-none" altLang="x-none" sz="30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x-none" sz="3000" b="1"/>
              <a:t>Позиция 4. </a:t>
            </a:r>
            <a:r>
              <a:rPr lang="ru-RU" altLang="x-none" sz="3000"/>
              <a:t>Студент воспринимает неопределенность и разнообразие мнений: «любой имеет право на собственное мнение», свое мнение он ставит выше сферы влияния Авторитета, но все еще превалирует деление на правильное и неправильное (начальный релятивизм)</a:t>
            </a:r>
            <a:endParaRPr lang="x-none" altLang="x-none" sz="30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30349A57-4E2E-4A85-BE1B-763ACB47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altLang="x-none" sz="3600" b="1"/>
              <a:t>Основная линия развития</a:t>
            </a:r>
            <a:r>
              <a:rPr lang="x-none" altLang="x-none" sz="3600" b="1"/>
              <a:t/>
            </a:r>
            <a:br>
              <a:rPr lang="x-none" altLang="x-none" sz="3600" b="1"/>
            </a:br>
            <a:endParaRPr lang="x-none" altLang="x-none" sz="3600" b="1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xmlns="" id="{DED1C508-D506-42C3-A470-DF68288B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905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5. </a:t>
            </a:r>
            <a:r>
              <a:rPr lang="ru-RU" altLang="x-none"/>
              <a:t>Студент воспринимает разнообразие мнений и неопределенность, в том числе и мнения авторитета как контекстуальные и релятивистские (развивающийся релятивизм)</a:t>
            </a:r>
            <a:endParaRPr lang="x-none" altLang="x-none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6.</a:t>
            </a:r>
            <a:r>
              <a:rPr lang="ru-RU" altLang="x-none" b="1" i="1"/>
              <a:t> </a:t>
            </a:r>
            <a:r>
              <a:rPr lang="ru-RU" altLang="x-none"/>
              <a:t>Студент понимает необходимость самостоятельной ориентации в релятивистском мире посредством некоторых форм личной ответственности (зрелый релятивизм)</a:t>
            </a:r>
            <a:endParaRPr lang="x-none" altLang="x-none" b="1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x-none"/>
              <a:t> </a:t>
            </a:r>
            <a:endParaRPr lang="x-none" altLang="x-none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4F2337DA-87AB-4303-AF3A-4057540A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altLang="x-none" sz="3600" b="1"/>
              <a:t>Основная линия развития</a:t>
            </a:r>
            <a:r>
              <a:rPr lang="x-none" altLang="x-none" sz="3600" b="1"/>
              <a:t/>
            </a:r>
            <a:br>
              <a:rPr lang="x-none" altLang="x-none" sz="3600" b="1"/>
            </a:br>
            <a:endParaRPr lang="x-none" altLang="x-none" sz="3600" b="1"/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xmlns="" id="{1FC8B270-8360-48E9-AEED-6BACD28A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549275"/>
            <a:ext cx="8964612" cy="6192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7. </a:t>
            </a:r>
            <a:r>
              <a:rPr lang="ru-RU" altLang="x-none"/>
              <a:t>Студент делает первоначальный шаг  к  ответственности в отдельных областях: за себя, свое образование.</a:t>
            </a:r>
            <a:endParaRPr lang="x-none" altLang="x-none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8. </a:t>
            </a:r>
            <a:r>
              <a:rPr lang="ru-RU" altLang="x-none"/>
              <a:t>Студент  испытывает  бОльшую меру ответственности и исследует субъективные и формальные стороны и проблемы ответственности за других людей.</a:t>
            </a:r>
            <a:endParaRPr lang="x-none" altLang="x-none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x-none" b="1"/>
              <a:t>Позиция 9. </a:t>
            </a:r>
            <a:r>
              <a:rPr lang="ru-RU" altLang="x-none"/>
              <a:t>Студент испытывает чувство высочайшей  и постоянной ответственности за себя и других, за страну и осознает обязанности как продолжение личных  действий,  через которые он выражает свое отношение к жизни  </a:t>
            </a:r>
            <a:endParaRPr lang="x-none" altLang="x-none"/>
          </a:p>
          <a:p>
            <a:pPr marL="0" indent="0">
              <a:buFont typeface="Arial" panose="020B0604020202020204" pitchFamily="34" charset="0"/>
              <a:buNone/>
            </a:pPr>
            <a:endParaRPr lang="x-none" altLang="x-none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7638"/>
          </a:xfrm>
        </p:spPr>
        <p:txBody>
          <a:bodyPr/>
          <a:lstStyle/>
          <a:p>
            <a:r>
              <a:rPr lang="ru-RU" altLang="ru-RU" sz="3600" dirty="0">
                <a:solidFill>
                  <a:schemeClr val="tx2"/>
                </a:solidFill>
              </a:rPr>
              <a:t>Динамика этического и интеллектуального развития студента МУЦА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800" y="1403350"/>
          <a:ext cx="5256213" cy="38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575175" y="3132138"/>
          <a:ext cx="4541838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</TotalTime>
  <Words>1910</Words>
  <Application>Microsoft Office PowerPoint</Application>
  <PresentationFormat>Экран (4:3)</PresentationFormat>
  <Paragraphs>304</Paragraphs>
  <Slides>130</Slides>
  <Notes>4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130</vt:i4>
      </vt:variant>
    </vt:vector>
  </HeadingPairs>
  <TitlesOfParts>
    <vt:vector size="133" baseType="lpstr">
      <vt:lpstr>Тема Office</vt:lpstr>
      <vt:lpstr>Диаграмма Microsoft Excel</vt:lpstr>
      <vt:lpstr>Диаграмма</vt:lpstr>
      <vt:lpstr>Познать себя  Когнитивные стили, спектр личности, профиль способностей (Multiple Intelligences), этическое и интеллектуальное развитие студентов </vt:lpstr>
      <vt:lpstr>Наша цель - высокое качество </vt:lpstr>
      <vt:lpstr>Наши задачи</vt:lpstr>
      <vt:lpstr>Самые популярные тесты</vt:lpstr>
      <vt:lpstr>Майерс-Бриггз тест</vt:lpstr>
      <vt:lpstr> Инструменты исследования</vt:lpstr>
      <vt:lpstr>Стили познания</vt:lpstr>
      <vt:lpstr>Стили познания</vt:lpstr>
      <vt:lpstr>Стили познания</vt:lpstr>
      <vt:lpstr>Стили познания</vt:lpstr>
      <vt:lpstr>Multiple Intelligences (Howard Gardner)</vt:lpstr>
      <vt:lpstr>Multiple Intelligences (Howard Gardner)</vt:lpstr>
      <vt:lpstr>Multiple Intelligences (Howard Gardner)</vt:lpstr>
      <vt:lpstr>Multiple Intelligences (Howard Gardner)</vt:lpstr>
      <vt:lpstr>Спектр личности</vt:lpstr>
      <vt:lpstr>Группы 118 Год поступления 2018  </vt:lpstr>
      <vt:lpstr> Cтили познания  группы IR 118</vt:lpstr>
      <vt:lpstr>Презентация PowerPoint</vt:lpstr>
      <vt:lpstr>Способы познания (Multiple Intelligences)   группы IR 118</vt:lpstr>
      <vt:lpstr>Презентация PowerPoint</vt:lpstr>
      <vt:lpstr>Стили познания  группы IT118</vt:lpstr>
      <vt:lpstr>Презентация PowerPoint</vt:lpstr>
      <vt:lpstr> Способы познания (Multiple Intelligences)   </vt:lpstr>
      <vt:lpstr>Презентация PowerPoint</vt:lpstr>
      <vt:lpstr> стили познания  группы LAW 118</vt:lpstr>
      <vt:lpstr>Презентация PowerPoint</vt:lpstr>
      <vt:lpstr> Способы познания (Multiple -Intelligences)   </vt:lpstr>
      <vt:lpstr>Презентация PowerPoint</vt:lpstr>
      <vt:lpstr>Стили познания группы LNG 118</vt:lpstr>
      <vt:lpstr>Презентация PowerPoint</vt:lpstr>
      <vt:lpstr> Способы познания (Multiple Intelligences)   </vt:lpstr>
      <vt:lpstr>Презентация PowerPoint</vt:lpstr>
      <vt:lpstr>Стили познания LNGC 118</vt:lpstr>
      <vt:lpstr>Презентация PowerPoint</vt:lpstr>
      <vt:lpstr> Способы познания (Multiple Intelligences)   </vt:lpstr>
      <vt:lpstr>Презентация PowerPoint</vt:lpstr>
      <vt:lpstr>Стили познания группы PED 118</vt:lpstr>
      <vt:lpstr>Презентация PowerPoint</vt:lpstr>
      <vt:lpstr> Способы познания (Multiple Intelligences)   </vt:lpstr>
      <vt:lpstr>Презентация PowerPoint</vt:lpstr>
      <vt:lpstr> Стили познания ВА 118</vt:lpstr>
      <vt:lpstr>Презентация PowerPoint</vt:lpstr>
      <vt:lpstr> Способы познания (Multiple Intelligences)   </vt:lpstr>
      <vt:lpstr>Спектр личности студентов ВА 118</vt:lpstr>
      <vt:lpstr>Стили познания студентов первого курса – 2018 ГТК</vt:lpstr>
      <vt:lpstr>Стили познания  группы ITC118</vt:lpstr>
      <vt:lpstr>Презентация PowerPoint</vt:lpstr>
      <vt:lpstr>Способы познания ITC 118 </vt:lpstr>
      <vt:lpstr>Презентация PowerPoint</vt:lpstr>
      <vt:lpstr> стили познания  группы LAWC 118</vt:lpstr>
      <vt:lpstr>Презентация PowerPoint</vt:lpstr>
      <vt:lpstr>Способы познания LAWC 118</vt:lpstr>
      <vt:lpstr>Презентация PowerPoint</vt:lpstr>
      <vt:lpstr>Стили познания группы PEDC 118</vt:lpstr>
      <vt:lpstr>Презентация PowerPoint</vt:lpstr>
      <vt:lpstr>Способы познания PEDC 118</vt:lpstr>
      <vt:lpstr>Презентация PowerPoint</vt:lpstr>
      <vt:lpstr>Стили познания группы TOUR 118</vt:lpstr>
      <vt:lpstr>Презентация PowerPoint</vt:lpstr>
      <vt:lpstr>Способы познания TOUR 118</vt:lpstr>
      <vt:lpstr>Презентация PowerPoint</vt:lpstr>
      <vt:lpstr>Группы 119 Год поступления 2019 </vt:lpstr>
      <vt:lpstr>Стили познания студентов первого курса – 2019 МУЦА</vt:lpstr>
      <vt:lpstr>Презентация PowerPoint</vt:lpstr>
      <vt:lpstr>Презентация PowerPoint</vt:lpstr>
      <vt:lpstr>Стили познания ВА 119</vt:lpstr>
      <vt:lpstr>Multiple Intelligences BA 119</vt:lpstr>
      <vt:lpstr>Стили познания CHN119</vt:lpstr>
      <vt:lpstr>Multiple Intelligences CHN119</vt:lpstr>
      <vt:lpstr>Стили познания IR 119</vt:lpstr>
      <vt:lpstr>Multiple Intelligences IR 119</vt:lpstr>
      <vt:lpstr>Стили познания IT 119</vt:lpstr>
      <vt:lpstr>Multiple Intelligences IT119</vt:lpstr>
      <vt:lpstr>Стили познания LAW 119</vt:lpstr>
      <vt:lpstr>Multiple Intelligences LAW119</vt:lpstr>
      <vt:lpstr>Стили познания LNG 119</vt:lpstr>
      <vt:lpstr>Multiple Intelligences LNG119</vt:lpstr>
      <vt:lpstr>Стили познания PED 119</vt:lpstr>
      <vt:lpstr>Multiple Intelligences PED119</vt:lpstr>
      <vt:lpstr>Презентация PowerPoint</vt:lpstr>
      <vt:lpstr>Презентация PowerPoint</vt:lpstr>
      <vt:lpstr>Презентация PowerPoint</vt:lpstr>
      <vt:lpstr> Стили познания ITC 119</vt:lpstr>
      <vt:lpstr>Multiple Intelligences ITC119</vt:lpstr>
      <vt:lpstr>Презентация PowerPoint</vt:lpstr>
      <vt:lpstr>Стили познания LAWC 119</vt:lpstr>
      <vt:lpstr>Multiple Intelligences LAWC 119</vt:lpstr>
      <vt:lpstr>Стили познания LNGC 119</vt:lpstr>
      <vt:lpstr>Multiple Intelligences LNGC 119</vt:lpstr>
      <vt:lpstr>Стили познания TOUR 119</vt:lpstr>
      <vt:lpstr>Multiple Intelligences TOUR119</vt:lpstr>
      <vt:lpstr>Презентация PowerPoint</vt:lpstr>
      <vt:lpstr>Этическое и интеллектуальное развитие студентов МУЦА и ГТК</vt:lpstr>
      <vt:lpstr> Инструменты исследования</vt:lpstr>
      <vt:lpstr> Основная линия развития  </vt:lpstr>
      <vt:lpstr> Основная линия развития </vt:lpstr>
      <vt:lpstr>Основная линия развития </vt:lpstr>
      <vt:lpstr>Основная линия развития </vt:lpstr>
      <vt:lpstr>Динамика этического и интеллектуального развития студента МУЦА</vt:lpstr>
      <vt:lpstr>Динамика этического и интеллектуального развития студентов ВА 118</vt:lpstr>
      <vt:lpstr>Динамика этического и интеллектуального развития студентов IR 118 </vt:lpstr>
      <vt:lpstr>Динамика этического и интеллектуального развития студентов IT 118</vt:lpstr>
      <vt:lpstr>Динамика этического и интеллектуального развития студентов LAW 118 </vt:lpstr>
      <vt:lpstr> Динамика этического и интеллектуального развития студентов LNG 118 </vt:lpstr>
      <vt:lpstr>Динамика этического и интеллектуального развития студентов LNG CHN 118 </vt:lpstr>
      <vt:lpstr>Динамика этического и интеллектуального развития студентов PED118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взгляд на качество в высшем образовании</dc:title>
  <dc:creator>User</dc:creator>
  <cp:lastModifiedBy>Admin</cp:lastModifiedBy>
  <cp:revision>319</cp:revision>
  <cp:lastPrinted>1601-01-01T00:00:00Z</cp:lastPrinted>
  <dcterms:created xsi:type="dcterms:W3CDTF">2003-05-22T10:32:30Z</dcterms:created>
  <dcterms:modified xsi:type="dcterms:W3CDTF">2020-08-22T12:33:08Z</dcterms:modified>
</cp:coreProperties>
</file>